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36" r:id="rId2"/>
    <p:sldId id="257" r:id="rId3"/>
    <p:sldId id="258" r:id="rId4"/>
    <p:sldId id="338" r:id="rId5"/>
    <p:sldId id="362" r:id="rId6"/>
    <p:sldId id="361" r:id="rId7"/>
    <p:sldId id="321" r:id="rId8"/>
    <p:sldId id="341" r:id="rId9"/>
    <p:sldId id="344" r:id="rId10"/>
    <p:sldId id="290" r:id="rId11"/>
    <p:sldId id="263" r:id="rId12"/>
    <p:sldId id="317" r:id="rId13"/>
    <p:sldId id="316" r:id="rId14"/>
    <p:sldId id="359" r:id="rId15"/>
    <p:sldId id="326" r:id="rId16"/>
    <p:sldId id="358" r:id="rId17"/>
    <p:sldId id="360" r:id="rId18"/>
    <p:sldId id="291" r:id="rId19"/>
    <p:sldId id="298" r:id="rId20"/>
    <p:sldId id="299" r:id="rId21"/>
    <p:sldId id="300" r:id="rId22"/>
    <p:sldId id="306" r:id="rId23"/>
    <p:sldId id="307" r:id="rId24"/>
    <p:sldId id="314" r:id="rId25"/>
    <p:sldId id="315" r:id="rId26"/>
    <p:sldId id="266" r:id="rId27"/>
    <p:sldId id="267" r:id="rId28"/>
    <p:sldId id="311" r:id="rId29"/>
    <p:sldId id="270" r:id="rId30"/>
    <p:sldId id="355" r:id="rId31"/>
    <p:sldId id="356" r:id="rId32"/>
    <p:sldId id="364" r:id="rId33"/>
    <p:sldId id="363" r:id="rId34"/>
    <p:sldId id="357" r:id="rId35"/>
    <p:sldId id="365" r:id="rId36"/>
    <p:sldId id="366" r:id="rId37"/>
    <p:sldId id="367" r:id="rId38"/>
    <p:sldId id="368" r:id="rId39"/>
    <p:sldId id="281" r:id="rId40"/>
    <p:sldId id="273" r:id="rId41"/>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AEEF"/>
    <a:srgbClr val="40311B"/>
    <a:srgbClr val="9F7038"/>
    <a:srgbClr val="A5763C"/>
    <a:srgbClr val="4C3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5535" autoAdjust="0"/>
  </p:normalViewPr>
  <p:slideViewPr>
    <p:cSldViewPr>
      <p:cViewPr varScale="1">
        <p:scale>
          <a:sx n="91" d="100"/>
          <a:sy n="91" d="100"/>
        </p:scale>
        <p:origin x="2130" y="66"/>
      </p:cViewPr>
      <p:guideLst>
        <p:guide orient="horz" pos="2160"/>
        <p:guide pos="2880"/>
      </p:guideLst>
    </p:cSldViewPr>
  </p:slideViewPr>
  <p:outlineViewPr>
    <p:cViewPr>
      <p:scale>
        <a:sx n="33" d="100"/>
        <a:sy n="33" d="100"/>
      </p:scale>
      <p:origin x="0" y="-567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BBB4A3A-FE75-4FD8-B7BD-BA134EBF101E}" type="datetimeFigureOut">
              <a:rPr lang="en-GB" smtClean="0"/>
              <a:pPr/>
              <a:t>28/11/2023</a:t>
            </a:fld>
            <a:endParaRPr lang="en-GB"/>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0CDD1BDB-3498-47EB-BB37-12CC8C43B584}" type="slidenum">
              <a:rPr lang="en-GB" smtClean="0"/>
              <a:pPr/>
              <a:t>‹#›</a:t>
            </a:fld>
            <a:endParaRPr lang="en-GB"/>
          </a:p>
        </p:txBody>
      </p:sp>
    </p:spTree>
    <p:extLst>
      <p:ext uri="{BB962C8B-B14F-4D97-AF65-F5344CB8AC3E}">
        <p14:creationId xmlns:p14="http://schemas.microsoft.com/office/powerpoint/2010/main" val="106696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1</a:t>
            </a:fld>
            <a:endParaRPr lang="en-GB"/>
          </a:p>
        </p:txBody>
      </p:sp>
    </p:spTree>
    <p:extLst>
      <p:ext uri="{BB962C8B-B14F-4D97-AF65-F5344CB8AC3E}">
        <p14:creationId xmlns:p14="http://schemas.microsoft.com/office/powerpoint/2010/main" val="219817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10</a:t>
            </a:fld>
            <a:endParaRPr lang="en-GB"/>
          </a:p>
        </p:txBody>
      </p:sp>
    </p:spTree>
    <p:extLst>
      <p:ext uri="{BB962C8B-B14F-4D97-AF65-F5344CB8AC3E}">
        <p14:creationId xmlns:p14="http://schemas.microsoft.com/office/powerpoint/2010/main" val="352553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11</a:t>
            </a:fld>
            <a:endParaRPr lang="en-GB"/>
          </a:p>
        </p:txBody>
      </p:sp>
    </p:spTree>
    <p:extLst>
      <p:ext uri="{BB962C8B-B14F-4D97-AF65-F5344CB8AC3E}">
        <p14:creationId xmlns:p14="http://schemas.microsoft.com/office/powerpoint/2010/main" val="313142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 one, try to find any possible solutions. Try more.</a:t>
            </a:r>
          </a:p>
          <a:p>
            <a:r>
              <a:rPr lang="en-GB" dirty="0"/>
              <a:t>Practice: Find the relationship first. Worry about the numbers later.</a:t>
            </a:r>
          </a:p>
        </p:txBody>
      </p:sp>
      <p:sp>
        <p:nvSpPr>
          <p:cNvPr id="4" name="Slide Number Placeholder 3"/>
          <p:cNvSpPr>
            <a:spLocks noGrp="1"/>
          </p:cNvSpPr>
          <p:nvPr>
            <p:ph type="sldNum" sz="quarter" idx="5"/>
          </p:nvPr>
        </p:nvSpPr>
        <p:spPr/>
        <p:txBody>
          <a:bodyPr/>
          <a:lstStyle/>
          <a:p>
            <a:fld id="{0CDD1BDB-3498-47EB-BB37-12CC8C43B584}" type="slidenum">
              <a:rPr lang="en-GB" smtClean="0"/>
              <a:pPr/>
              <a:t>12</a:t>
            </a:fld>
            <a:endParaRPr lang="en-GB"/>
          </a:p>
        </p:txBody>
      </p:sp>
    </p:spTree>
    <p:extLst>
      <p:ext uri="{BB962C8B-B14F-4D97-AF65-F5344CB8AC3E}">
        <p14:creationId xmlns:p14="http://schemas.microsoft.com/office/powerpoint/2010/main" val="319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GB" sz="1400" b="0" dirty="0">
                <a:solidFill>
                  <a:srgbClr val="FF0000"/>
                </a:solidFill>
                <a:latin typeface="Gill Sans"/>
                <a:cs typeface="Gill Sans"/>
              </a:rPr>
              <a:t>Practice: know your Pythagorean triples.</a:t>
            </a:r>
          </a:p>
          <a:p>
            <a:pPr marL="0" lvl="0" indent="0">
              <a:buNone/>
            </a:pPr>
            <a:endParaRPr lang="en-GB" sz="1400" b="0" dirty="0">
              <a:solidFill>
                <a:srgbClr val="FF0000"/>
              </a:solidFill>
              <a:latin typeface="Gill Sans"/>
              <a:cs typeface="Gill Sans"/>
            </a:endParaRPr>
          </a:p>
        </p:txBody>
      </p:sp>
      <p:sp>
        <p:nvSpPr>
          <p:cNvPr id="4" name="Slide Number Placeholder 3"/>
          <p:cNvSpPr>
            <a:spLocks noGrp="1"/>
          </p:cNvSpPr>
          <p:nvPr>
            <p:ph type="sldNum" sz="quarter" idx="5"/>
          </p:nvPr>
        </p:nvSpPr>
        <p:spPr/>
        <p:txBody>
          <a:bodyPr/>
          <a:lstStyle/>
          <a:p>
            <a:fld id="{0CDD1BDB-3498-47EB-BB37-12CC8C43B584}" type="slidenum">
              <a:rPr lang="en-GB" smtClean="0"/>
              <a:pPr/>
              <a:t>13</a:t>
            </a:fld>
            <a:endParaRPr lang="en-GB"/>
          </a:p>
        </p:txBody>
      </p:sp>
    </p:spTree>
    <p:extLst>
      <p:ext uri="{BB962C8B-B14F-4D97-AF65-F5344CB8AC3E}">
        <p14:creationId xmlns:p14="http://schemas.microsoft.com/office/powerpoint/2010/main" val="253577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14</a:t>
            </a:fld>
            <a:endParaRPr lang="en-GB"/>
          </a:p>
        </p:txBody>
      </p:sp>
    </p:spTree>
    <p:extLst>
      <p:ext uri="{BB962C8B-B14F-4D97-AF65-F5344CB8AC3E}">
        <p14:creationId xmlns:p14="http://schemas.microsoft.com/office/powerpoint/2010/main" val="386895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15</a:t>
            </a:fld>
            <a:endParaRPr lang="en-GB"/>
          </a:p>
        </p:txBody>
      </p:sp>
    </p:spTree>
    <p:extLst>
      <p:ext uri="{BB962C8B-B14F-4D97-AF65-F5344CB8AC3E}">
        <p14:creationId xmlns:p14="http://schemas.microsoft.com/office/powerpoint/2010/main" val="1507032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teams of 3 (or 2 – NOT 4) on your table.</a:t>
            </a:r>
          </a:p>
          <a:p>
            <a:r>
              <a:rPr lang="en-GB" dirty="0"/>
              <a:t>Find a solution for as many as possible. </a:t>
            </a:r>
            <a:r>
              <a:rPr lang="en-GB" dirty="0" err="1"/>
              <a:t>Yiu</a:t>
            </a:r>
            <a:r>
              <a:rPr lang="en-GB" dirty="0"/>
              <a:t> can use all ten number cards for each answer.</a:t>
            </a:r>
          </a:p>
          <a:p>
            <a:r>
              <a:rPr lang="en-GB" dirty="0"/>
              <a:t>If you can find one for each find more than one. Jot down how you did it.</a:t>
            </a:r>
          </a:p>
          <a:p>
            <a:r>
              <a:rPr lang="en-GB" dirty="0"/>
              <a:t>Any questions?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16</a:t>
            </a:fld>
            <a:endParaRPr lang="en-GB"/>
          </a:p>
        </p:txBody>
      </p:sp>
    </p:spTree>
    <p:extLst>
      <p:ext uri="{BB962C8B-B14F-4D97-AF65-F5344CB8AC3E}">
        <p14:creationId xmlns:p14="http://schemas.microsoft.com/office/powerpoint/2010/main" val="373569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DD1BDB-3498-47EB-BB37-12CC8C43B584}" type="slidenum">
              <a:rPr lang="en-GB" smtClean="0"/>
              <a:pPr/>
              <a:t>17</a:t>
            </a:fld>
            <a:endParaRPr lang="en-GB"/>
          </a:p>
        </p:txBody>
      </p:sp>
    </p:spTree>
    <p:extLst>
      <p:ext uri="{BB962C8B-B14F-4D97-AF65-F5344CB8AC3E}">
        <p14:creationId xmlns:p14="http://schemas.microsoft.com/office/powerpoint/2010/main" val="130570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DD1BDB-3498-47EB-BB37-12CC8C43B584}" type="slidenum">
              <a:rPr lang="en-GB" smtClean="0"/>
              <a:pPr/>
              <a:t>18</a:t>
            </a:fld>
            <a:endParaRPr lang="en-GB"/>
          </a:p>
        </p:txBody>
      </p:sp>
    </p:spTree>
    <p:extLst>
      <p:ext uri="{BB962C8B-B14F-4D97-AF65-F5344CB8AC3E}">
        <p14:creationId xmlns:p14="http://schemas.microsoft.com/office/powerpoint/2010/main" val="110777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223688-AD8A-4A4E-8158-44670936F824}" type="slidenum">
              <a:rPr lang="en-GB" smtClean="0"/>
              <a:t>19</a:t>
            </a:fld>
            <a:endParaRPr lang="en-GB"/>
          </a:p>
        </p:txBody>
      </p:sp>
    </p:spTree>
    <p:extLst>
      <p:ext uri="{BB962C8B-B14F-4D97-AF65-F5344CB8AC3E}">
        <p14:creationId xmlns:p14="http://schemas.microsoft.com/office/powerpoint/2010/main" val="394542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many could you realistically work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might you do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would you need to support you?</a:t>
            </a:r>
          </a:p>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2</a:t>
            </a:fld>
            <a:endParaRPr lang="en-GB"/>
          </a:p>
        </p:txBody>
      </p:sp>
    </p:spTree>
    <p:extLst>
      <p:ext uri="{BB962C8B-B14F-4D97-AF65-F5344CB8AC3E}">
        <p14:creationId xmlns:p14="http://schemas.microsoft.com/office/powerpoint/2010/main" val="2327234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number point inwards so this is a 6 (9s have the hole filled in red)</a:t>
            </a:r>
          </a:p>
        </p:txBody>
      </p:sp>
      <p:sp>
        <p:nvSpPr>
          <p:cNvPr id="4" name="Slide Number Placeholder 3"/>
          <p:cNvSpPr>
            <a:spLocks noGrp="1"/>
          </p:cNvSpPr>
          <p:nvPr>
            <p:ph type="sldNum" sz="quarter" idx="10"/>
          </p:nvPr>
        </p:nvSpPr>
        <p:spPr/>
        <p:txBody>
          <a:bodyPr/>
          <a:lstStyle/>
          <a:p>
            <a:fld id="{8E223688-AD8A-4A4E-8158-44670936F824}" type="slidenum">
              <a:rPr lang="en-GB" smtClean="0"/>
              <a:t>20</a:t>
            </a:fld>
            <a:endParaRPr lang="en-GB"/>
          </a:p>
        </p:txBody>
      </p:sp>
    </p:spTree>
    <p:extLst>
      <p:ext uri="{BB962C8B-B14F-4D97-AF65-F5344CB8AC3E}">
        <p14:creationId xmlns:p14="http://schemas.microsoft.com/office/powerpoint/2010/main" val="3250233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Combine two pairs then combine the result. Sometimes you combine 3 and then combine with the fourth.</a:t>
            </a:r>
          </a:p>
          <a:p>
            <a:r>
              <a:rPr lang="en-GB" dirty="0"/>
              <a:t>Then you can very efficiently report the result. Your are strongly encouraged to give your answers in this way.</a:t>
            </a:r>
          </a:p>
          <a:p>
            <a:r>
              <a:rPr lang="en-GB" dirty="0"/>
              <a:t>It is NOT a requirement in the secondary tournament. BUT is in the primary!</a:t>
            </a:r>
          </a:p>
        </p:txBody>
      </p:sp>
      <p:sp>
        <p:nvSpPr>
          <p:cNvPr id="4" name="Slide Number Placeholder 3"/>
          <p:cNvSpPr>
            <a:spLocks noGrp="1"/>
          </p:cNvSpPr>
          <p:nvPr>
            <p:ph type="sldNum" sz="quarter" idx="10"/>
          </p:nvPr>
        </p:nvSpPr>
        <p:spPr/>
        <p:txBody>
          <a:bodyPr/>
          <a:lstStyle/>
          <a:p>
            <a:fld id="{8E223688-AD8A-4A4E-8158-44670936F824}" type="slidenum">
              <a:rPr lang="en-GB" smtClean="0"/>
              <a:t>21</a:t>
            </a:fld>
            <a:endParaRPr lang="en-GB"/>
          </a:p>
        </p:txBody>
      </p:sp>
    </p:spTree>
    <p:extLst>
      <p:ext uri="{BB962C8B-B14F-4D97-AF65-F5344CB8AC3E}">
        <p14:creationId xmlns:p14="http://schemas.microsoft.com/office/powerpoint/2010/main" val="3149626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223688-AD8A-4A4E-8158-44670936F824}" type="slidenum">
              <a:rPr lang="en-GB" smtClean="0"/>
              <a:t>22</a:t>
            </a:fld>
            <a:endParaRPr lang="en-GB"/>
          </a:p>
        </p:txBody>
      </p:sp>
    </p:spTree>
    <p:extLst>
      <p:ext uri="{BB962C8B-B14F-4D97-AF65-F5344CB8AC3E}">
        <p14:creationId xmlns:p14="http://schemas.microsoft.com/office/powerpoint/2010/main" val="3720909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223688-AD8A-4A4E-8158-44670936F824}" type="slidenum">
              <a:rPr lang="en-GB" smtClean="0"/>
              <a:t>23</a:t>
            </a:fld>
            <a:endParaRPr lang="en-GB"/>
          </a:p>
        </p:txBody>
      </p:sp>
    </p:spTree>
    <p:extLst>
      <p:ext uri="{BB962C8B-B14F-4D97-AF65-F5344CB8AC3E}">
        <p14:creationId xmlns:p14="http://schemas.microsoft.com/office/powerpoint/2010/main" val="628797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223688-AD8A-4A4E-8158-44670936F824}" type="slidenum">
              <a:rPr lang="en-GB" smtClean="0"/>
              <a:t>24</a:t>
            </a:fld>
            <a:endParaRPr lang="en-GB"/>
          </a:p>
        </p:txBody>
      </p:sp>
    </p:spTree>
    <p:extLst>
      <p:ext uri="{BB962C8B-B14F-4D97-AF65-F5344CB8AC3E}">
        <p14:creationId xmlns:p14="http://schemas.microsoft.com/office/powerpoint/2010/main" val="2514379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DD1BDB-3498-47EB-BB37-12CC8C43B584}" type="slidenum">
              <a:rPr lang="en-GB" smtClean="0"/>
              <a:t>25</a:t>
            </a:fld>
            <a:endParaRPr lang="en-GB"/>
          </a:p>
        </p:txBody>
      </p:sp>
    </p:spTree>
    <p:extLst>
      <p:ext uri="{BB962C8B-B14F-4D97-AF65-F5344CB8AC3E}">
        <p14:creationId xmlns:p14="http://schemas.microsoft.com/office/powerpoint/2010/main" val="1994291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Groups of 4: 3 players, one judge. As far as possible do the table rotations. </a:t>
            </a:r>
          </a:p>
        </p:txBody>
      </p:sp>
      <p:sp>
        <p:nvSpPr>
          <p:cNvPr id="4" name="Slide Number Placeholder 3"/>
          <p:cNvSpPr>
            <a:spLocks noGrp="1"/>
          </p:cNvSpPr>
          <p:nvPr>
            <p:ph type="sldNum" sz="quarter" idx="10"/>
          </p:nvPr>
        </p:nvSpPr>
        <p:spPr/>
        <p:txBody>
          <a:bodyPr/>
          <a:lstStyle/>
          <a:p>
            <a:fld id="{0CDD1BDB-3498-47EB-BB37-12CC8C43B584}" type="slidenum">
              <a:rPr lang="en-GB" smtClean="0"/>
              <a:pPr/>
              <a:t>26</a:t>
            </a:fld>
            <a:endParaRPr lang="en-GB"/>
          </a:p>
        </p:txBody>
      </p:sp>
    </p:spTree>
    <p:extLst>
      <p:ext uri="{BB962C8B-B14F-4D97-AF65-F5344CB8AC3E}">
        <p14:creationId xmlns:p14="http://schemas.microsoft.com/office/powerpoint/2010/main" val="199429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DD1BDB-3498-47EB-BB37-12CC8C43B584}" type="slidenum">
              <a:rPr lang="en-GB" smtClean="0"/>
              <a:pPr/>
              <a:t>27</a:t>
            </a:fld>
            <a:endParaRPr lang="en-GB"/>
          </a:p>
        </p:txBody>
      </p:sp>
    </p:spTree>
    <p:extLst>
      <p:ext uri="{BB962C8B-B14F-4D97-AF65-F5344CB8AC3E}">
        <p14:creationId xmlns:p14="http://schemas.microsoft.com/office/powerpoint/2010/main" val="2579449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speed, concentration.</a:t>
            </a:r>
          </a:p>
          <a:p>
            <a:r>
              <a:rPr lang="en-GB" dirty="0"/>
              <a:t>If it doesn’t work try a different way.</a:t>
            </a:r>
          </a:p>
          <a:p>
            <a:r>
              <a:rPr lang="en-GB" dirty="0"/>
              <a:t>Problem solve!</a:t>
            </a:r>
          </a:p>
          <a:p>
            <a:r>
              <a:rPr lang="en-GB" dirty="0"/>
              <a:t>Tease them that they won’t try!</a:t>
            </a:r>
          </a:p>
        </p:txBody>
      </p:sp>
      <p:sp>
        <p:nvSpPr>
          <p:cNvPr id="4" name="Slide Number Placeholder 3"/>
          <p:cNvSpPr>
            <a:spLocks noGrp="1"/>
          </p:cNvSpPr>
          <p:nvPr>
            <p:ph type="sldNum" sz="quarter" idx="10"/>
          </p:nvPr>
        </p:nvSpPr>
        <p:spPr/>
        <p:txBody>
          <a:bodyPr/>
          <a:lstStyle/>
          <a:p>
            <a:fld id="{0CDD1BDB-3498-47EB-BB37-12CC8C43B584}" type="slidenum">
              <a:rPr lang="en-GB" smtClean="0"/>
              <a:pPr/>
              <a:t>28</a:t>
            </a:fld>
            <a:endParaRPr lang="en-GB"/>
          </a:p>
        </p:txBody>
      </p:sp>
    </p:spTree>
    <p:extLst>
      <p:ext uri="{BB962C8B-B14F-4D97-AF65-F5344CB8AC3E}">
        <p14:creationId xmlns:p14="http://schemas.microsoft.com/office/powerpoint/2010/main" val="137054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DD1BDB-3498-47EB-BB37-12CC8C43B584}" type="slidenum">
              <a:rPr lang="en-GB" smtClean="0"/>
              <a:pPr/>
              <a:t>29</a:t>
            </a:fld>
            <a:endParaRPr lang="en-GB"/>
          </a:p>
        </p:txBody>
      </p:sp>
    </p:spTree>
    <p:extLst>
      <p:ext uri="{BB962C8B-B14F-4D97-AF65-F5344CB8AC3E}">
        <p14:creationId xmlns:p14="http://schemas.microsoft.com/office/powerpoint/2010/main" val="2966888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Guide:</a:t>
            </a:r>
          </a:p>
          <a:p>
            <a:r>
              <a:rPr lang="en-GB" dirty="0"/>
              <a:t>Detailed reminders of </a:t>
            </a:r>
            <a:r>
              <a:rPr lang="en-GB" b="1" dirty="0"/>
              <a:t>everything</a:t>
            </a:r>
            <a:r>
              <a:rPr lang="en-GB" dirty="0"/>
              <a:t> in the training (note reflections and thoughts, NOT details!)</a:t>
            </a:r>
          </a:p>
          <a:p>
            <a:r>
              <a:rPr lang="en-GB" baseline="0" dirty="0"/>
              <a:t>Student Book:</a:t>
            </a:r>
          </a:p>
          <a:p>
            <a:r>
              <a:rPr lang="en-GB" baseline="0" dirty="0"/>
              <a:t>You will need to make available to ALL students involved in the project (i.e. the 100).</a:t>
            </a:r>
          </a:p>
          <a:p>
            <a:r>
              <a:rPr lang="en-GB" baseline="0" dirty="0"/>
              <a:t>Practice activities for all of the rounds.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All docs only as PDFs on the COU secondary web site (including PPT slides)</a:t>
            </a:r>
          </a:p>
          <a:p>
            <a:r>
              <a:rPr lang="en-GB" baseline="0" dirty="0"/>
              <a:t>Share Browser screen: </a:t>
            </a:r>
          </a:p>
          <a:p>
            <a:r>
              <a:rPr lang="en-GB" baseline="0" dirty="0"/>
              <a:t>Contents screen</a:t>
            </a:r>
          </a:p>
          <a:p>
            <a:r>
              <a:rPr lang="en-GB" baseline="0" dirty="0"/>
              <a:t>Overview: training slides</a:t>
            </a:r>
          </a:p>
          <a:p>
            <a:r>
              <a:rPr lang="en-GB" baseline="0" dirty="0"/>
              <a:t>Getting started: links to activity guidance, all handbooks, training videos</a:t>
            </a:r>
          </a:p>
          <a:p>
            <a:r>
              <a:rPr lang="en-GB" baseline="0" dirty="0"/>
              <a:t>In school tournament: handbook and support materials</a:t>
            </a:r>
          </a:p>
          <a:p>
            <a:r>
              <a:rPr lang="en-GB" baseline="0" dirty="0"/>
              <a:t>Downloads: all in one place!</a:t>
            </a:r>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3</a:t>
            </a:fld>
            <a:endParaRPr lang="en-GB"/>
          </a:p>
        </p:txBody>
      </p:sp>
    </p:spTree>
    <p:extLst>
      <p:ext uri="{BB962C8B-B14F-4D97-AF65-F5344CB8AC3E}">
        <p14:creationId xmlns:p14="http://schemas.microsoft.com/office/powerpoint/2010/main" val="4111828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London’s great Museums and galleries need young people to act as ambassadors to show what amazing places they are and what great stuff they have. </a:t>
            </a:r>
          </a:p>
          <a:p>
            <a:r>
              <a:rPr lang="en-GB" dirty="0"/>
              <a:t>So, you must be able to answer questions about them and their most celebrated artifacts. </a:t>
            </a:r>
          </a:p>
          <a:p>
            <a:r>
              <a:rPr lang="en-GB" dirty="0"/>
              <a:t>We will supply you with a data table fact sheet to collect your information and a map showing where they are. </a:t>
            </a:r>
          </a:p>
          <a:p>
            <a:r>
              <a:rPr lang="en-GB" dirty="0"/>
              <a:t>Complete the table and bring it to me. There will be a bonus early finishers but only if you are at least 90% correct and everything is completed. </a:t>
            </a:r>
            <a:r>
              <a:rPr lang="en-GB" b="1" dirty="0"/>
              <a:t>GO TO NEXT SLIDE</a:t>
            </a:r>
          </a:p>
        </p:txBody>
      </p:sp>
      <p:sp>
        <p:nvSpPr>
          <p:cNvPr id="4" name="Slide Number Placeholder 3"/>
          <p:cNvSpPr>
            <a:spLocks noGrp="1"/>
          </p:cNvSpPr>
          <p:nvPr>
            <p:ph type="sldNum" sz="quarter" idx="5"/>
          </p:nvPr>
        </p:nvSpPr>
        <p:spPr/>
        <p:txBody>
          <a:bodyPr/>
          <a:lstStyle/>
          <a:p>
            <a:fld id="{0CDD1BDB-3498-47EB-BB37-12CC8C43B584}" type="slidenum">
              <a:rPr lang="en-GB" smtClean="0"/>
              <a:pPr/>
              <a:t>30</a:t>
            </a:fld>
            <a:endParaRPr lang="en-GB"/>
          </a:p>
        </p:txBody>
      </p:sp>
    </p:spTree>
    <p:extLst>
      <p:ext uri="{BB962C8B-B14F-4D97-AF65-F5344CB8AC3E}">
        <p14:creationId xmlns:p14="http://schemas.microsoft.com/office/powerpoint/2010/main" val="4125069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STAY ON THIS SLIDE UNTIL 4 Minutes (BANDAGE)</a:t>
            </a:r>
          </a:p>
        </p:txBody>
      </p:sp>
      <p:sp>
        <p:nvSpPr>
          <p:cNvPr id="4" name="Slide Number Placeholder 3"/>
          <p:cNvSpPr>
            <a:spLocks noGrp="1"/>
          </p:cNvSpPr>
          <p:nvPr>
            <p:ph type="sldNum" sz="quarter" idx="5"/>
          </p:nvPr>
        </p:nvSpPr>
        <p:spPr/>
        <p:txBody>
          <a:bodyPr/>
          <a:lstStyle/>
          <a:p>
            <a:fld id="{0CDD1BDB-3498-47EB-BB37-12CC8C43B584}" type="slidenum">
              <a:rPr lang="en-GB" smtClean="0"/>
              <a:pPr/>
              <a:t>31</a:t>
            </a:fld>
            <a:endParaRPr lang="en-GB"/>
          </a:p>
        </p:txBody>
      </p:sp>
    </p:spTree>
    <p:extLst>
      <p:ext uri="{BB962C8B-B14F-4D97-AF65-F5344CB8AC3E}">
        <p14:creationId xmlns:p14="http://schemas.microsoft.com/office/powerpoint/2010/main" val="319006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x=100</a:t>
            </a:r>
          </a:p>
          <a:p>
            <a:pPr defTabSz="943478"/>
            <a:r>
              <a:rPr lang="en-GB" b="1" dirty="0"/>
              <a:t>Move On </a:t>
            </a:r>
            <a:r>
              <a:rPr lang="en-GB" b="1" dirty="0" err="1"/>
              <a:t>on</a:t>
            </a:r>
            <a:r>
              <a:rPr lang="en-GB" b="1" dirty="0"/>
              <a:t> 10 Minutes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32</a:t>
            </a:fld>
            <a:endParaRPr lang="en-GB"/>
          </a:p>
        </p:txBody>
      </p:sp>
    </p:spTree>
    <p:extLst>
      <p:ext uri="{BB962C8B-B14F-4D97-AF65-F5344CB8AC3E}">
        <p14:creationId xmlns:p14="http://schemas.microsoft.com/office/powerpoint/2010/main" val="1583859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Move On </a:t>
            </a:r>
            <a:r>
              <a:rPr lang="en-GB" b="1" dirty="0" err="1"/>
              <a:t>on</a:t>
            </a:r>
            <a:r>
              <a:rPr lang="en-GB" b="1" dirty="0"/>
              <a:t> 7 Minutes</a:t>
            </a:r>
          </a:p>
        </p:txBody>
      </p:sp>
      <p:sp>
        <p:nvSpPr>
          <p:cNvPr id="4" name="Slide Number Placeholder 3"/>
          <p:cNvSpPr>
            <a:spLocks noGrp="1"/>
          </p:cNvSpPr>
          <p:nvPr>
            <p:ph type="sldNum" sz="quarter" idx="5"/>
          </p:nvPr>
        </p:nvSpPr>
        <p:spPr/>
        <p:txBody>
          <a:bodyPr/>
          <a:lstStyle/>
          <a:p>
            <a:fld id="{0CDD1BDB-3498-47EB-BB37-12CC8C43B584}" type="slidenum">
              <a:rPr lang="en-GB" smtClean="0"/>
              <a:pPr/>
              <a:t>33</a:t>
            </a:fld>
            <a:endParaRPr lang="en-GB"/>
          </a:p>
        </p:txBody>
      </p:sp>
    </p:spTree>
    <p:extLst>
      <p:ext uri="{BB962C8B-B14F-4D97-AF65-F5344CB8AC3E}">
        <p14:creationId xmlns:p14="http://schemas.microsoft.com/office/powerpoint/2010/main" val="3783104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478"/>
            <a:r>
              <a:rPr lang="en-GB" b="1" dirty="0"/>
              <a:t>Move On </a:t>
            </a:r>
            <a:r>
              <a:rPr lang="en-GB" b="1" dirty="0" err="1"/>
              <a:t>on</a:t>
            </a:r>
            <a:r>
              <a:rPr lang="en-GB" b="1" dirty="0"/>
              <a:t> 13 Minutes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34</a:t>
            </a:fld>
            <a:endParaRPr lang="en-GB"/>
          </a:p>
        </p:txBody>
      </p:sp>
    </p:spTree>
    <p:extLst>
      <p:ext uri="{BB962C8B-B14F-4D97-AF65-F5344CB8AC3E}">
        <p14:creationId xmlns:p14="http://schemas.microsoft.com/office/powerpoint/2010/main" val="3389346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478"/>
            <a:r>
              <a:rPr lang="en-GB" b="1" dirty="0"/>
              <a:t>Answer is ‘History’</a:t>
            </a:r>
          </a:p>
          <a:p>
            <a:pPr defTabSz="943478"/>
            <a:r>
              <a:rPr lang="en-GB" b="1" dirty="0"/>
              <a:t>Move On </a:t>
            </a:r>
            <a:r>
              <a:rPr lang="en-GB" b="1" dirty="0" err="1"/>
              <a:t>on</a:t>
            </a:r>
            <a:r>
              <a:rPr lang="en-GB" b="1" dirty="0"/>
              <a:t> 16 Minutes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35</a:t>
            </a:fld>
            <a:endParaRPr lang="en-GB"/>
          </a:p>
        </p:txBody>
      </p:sp>
    </p:spTree>
    <p:extLst>
      <p:ext uri="{BB962C8B-B14F-4D97-AF65-F5344CB8AC3E}">
        <p14:creationId xmlns:p14="http://schemas.microsoft.com/office/powerpoint/2010/main" val="3868100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478"/>
            <a:r>
              <a:rPr lang="en-GB" b="1" dirty="0"/>
              <a:t>Move On </a:t>
            </a:r>
            <a:r>
              <a:rPr lang="en-GB" b="1" dirty="0" err="1"/>
              <a:t>on</a:t>
            </a:r>
            <a:r>
              <a:rPr lang="en-GB" b="1" dirty="0"/>
              <a:t> 19 Minutes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36</a:t>
            </a:fld>
            <a:endParaRPr lang="en-GB"/>
          </a:p>
        </p:txBody>
      </p:sp>
    </p:spTree>
    <p:extLst>
      <p:ext uri="{BB962C8B-B14F-4D97-AF65-F5344CB8AC3E}">
        <p14:creationId xmlns:p14="http://schemas.microsoft.com/office/powerpoint/2010/main" val="1607056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3478"/>
            <a:r>
              <a:rPr lang="en-GB" b="1" dirty="0"/>
              <a:t>Move On </a:t>
            </a:r>
            <a:r>
              <a:rPr lang="en-GB" b="1" dirty="0" err="1"/>
              <a:t>on</a:t>
            </a:r>
            <a:r>
              <a:rPr lang="en-GB" b="1" dirty="0"/>
              <a:t> 22 Minutes</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37</a:t>
            </a:fld>
            <a:endParaRPr lang="en-GB"/>
          </a:p>
        </p:txBody>
      </p:sp>
    </p:spTree>
    <p:extLst>
      <p:ext uri="{BB962C8B-B14F-4D97-AF65-F5344CB8AC3E}">
        <p14:creationId xmlns:p14="http://schemas.microsoft.com/office/powerpoint/2010/main" val="530970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38</a:t>
            </a:fld>
            <a:endParaRPr lang="en-GB"/>
          </a:p>
        </p:txBody>
      </p:sp>
    </p:spTree>
    <p:extLst>
      <p:ext uri="{BB962C8B-B14F-4D97-AF65-F5344CB8AC3E}">
        <p14:creationId xmlns:p14="http://schemas.microsoft.com/office/powerpoint/2010/main" val="1578316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40</a:t>
            </a:fld>
            <a:endParaRPr lang="en-GB"/>
          </a:p>
        </p:txBody>
      </p:sp>
    </p:spTree>
    <p:extLst>
      <p:ext uri="{BB962C8B-B14F-4D97-AF65-F5344CB8AC3E}">
        <p14:creationId xmlns:p14="http://schemas.microsoft.com/office/powerpoint/2010/main" val="336484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Approx. timings from previous in-person events. </a:t>
            </a:r>
          </a:p>
          <a:p>
            <a:r>
              <a:rPr lang="en-GB" dirty="0"/>
              <a:t>The event takes a total of approx. 3 hours.</a:t>
            </a:r>
          </a:p>
          <a:p>
            <a:r>
              <a:rPr lang="en-GB" dirty="0"/>
              <a:t>Online event aims to be similar. </a:t>
            </a:r>
          </a:p>
          <a:p>
            <a:r>
              <a:rPr lang="en-GB" dirty="0"/>
              <a:t>Students get frequent breaks when they are not personally participating and while rounds are set up.</a:t>
            </a:r>
          </a:p>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4</a:t>
            </a:fld>
            <a:endParaRPr lang="en-GB"/>
          </a:p>
        </p:txBody>
      </p:sp>
    </p:spTree>
    <p:extLst>
      <p:ext uri="{BB962C8B-B14F-4D97-AF65-F5344CB8AC3E}">
        <p14:creationId xmlns:p14="http://schemas.microsoft.com/office/powerpoint/2010/main" val="241196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within normal school activity could you incorporate curriculum focussed game and puzzle activities? </a:t>
            </a:r>
          </a:p>
          <a:p>
            <a:r>
              <a:rPr lang="en-GB" dirty="0"/>
              <a:t>Think – pair – share before showing the list of 5</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5</a:t>
            </a:fld>
            <a:endParaRPr lang="en-GB"/>
          </a:p>
        </p:txBody>
      </p:sp>
    </p:spTree>
    <p:extLst>
      <p:ext uri="{BB962C8B-B14F-4D97-AF65-F5344CB8AC3E}">
        <p14:creationId xmlns:p14="http://schemas.microsoft.com/office/powerpoint/2010/main" val="410778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Bulk out the materials:</a:t>
            </a:r>
          </a:p>
          <a:p>
            <a:r>
              <a:rPr lang="en-GB" dirty="0"/>
              <a:t>Make more dice out of thick card.</a:t>
            </a:r>
          </a:p>
          <a:p>
            <a:r>
              <a:rPr lang="en-GB" dirty="0"/>
              <a:t>Share the gridlines cards – you do not need 5/12 of a set is enough for a tournament!</a:t>
            </a:r>
          </a:p>
          <a:p>
            <a:r>
              <a:rPr lang="en-GB" dirty="0"/>
              <a:t>Increase the number of 24 game cards by teacher know how!</a:t>
            </a:r>
          </a:p>
          <a:p>
            <a:r>
              <a:rPr lang="en-GB" dirty="0"/>
              <a:t>Materials for an Algebra round and D-C-A round are in the tournament guide.</a:t>
            </a:r>
          </a:p>
          <a:p>
            <a:endParaRPr lang="en-GB" dirty="0"/>
          </a:p>
          <a:p>
            <a:r>
              <a:rPr lang="en-GB" dirty="0"/>
              <a:t>2. </a:t>
            </a:r>
            <a:r>
              <a:rPr lang="en-GB" b="1" dirty="0"/>
              <a:t>People who have done this: share your experiences.</a:t>
            </a:r>
          </a:p>
        </p:txBody>
      </p:sp>
      <p:sp>
        <p:nvSpPr>
          <p:cNvPr id="4" name="Slide Number Placeholder 3"/>
          <p:cNvSpPr>
            <a:spLocks noGrp="1"/>
          </p:cNvSpPr>
          <p:nvPr>
            <p:ph type="sldNum" sz="quarter" idx="5"/>
          </p:nvPr>
        </p:nvSpPr>
        <p:spPr/>
        <p:txBody>
          <a:bodyPr/>
          <a:lstStyle/>
          <a:p>
            <a:fld id="{0CDD1BDB-3498-47EB-BB37-12CC8C43B584}" type="slidenum">
              <a:rPr lang="en-GB" smtClean="0"/>
              <a:pPr/>
              <a:t>6</a:t>
            </a:fld>
            <a:endParaRPr lang="en-GB"/>
          </a:p>
        </p:txBody>
      </p:sp>
    </p:spTree>
    <p:extLst>
      <p:ext uri="{BB962C8B-B14F-4D97-AF65-F5344CB8AC3E}">
        <p14:creationId xmlns:p14="http://schemas.microsoft.com/office/powerpoint/2010/main" val="1315634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 teacher who has done this before on your table, they can share how they chose their teams. If not, where do you think the biggest surprise member of your team might come from?</a:t>
            </a:r>
          </a:p>
        </p:txBody>
      </p:sp>
      <p:sp>
        <p:nvSpPr>
          <p:cNvPr id="4" name="Slide Number Placeholder 3"/>
          <p:cNvSpPr>
            <a:spLocks noGrp="1"/>
          </p:cNvSpPr>
          <p:nvPr>
            <p:ph type="sldNum" sz="quarter" idx="5"/>
          </p:nvPr>
        </p:nvSpPr>
        <p:spPr/>
        <p:txBody>
          <a:bodyPr/>
          <a:lstStyle/>
          <a:p>
            <a:fld id="{0CDD1BDB-3498-47EB-BB37-12CC8C43B584}" type="slidenum">
              <a:rPr lang="en-GB" smtClean="0"/>
              <a:pPr/>
              <a:t>7</a:t>
            </a:fld>
            <a:endParaRPr lang="en-GB"/>
          </a:p>
        </p:txBody>
      </p:sp>
    </p:spTree>
    <p:extLst>
      <p:ext uri="{BB962C8B-B14F-4D97-AF65-F5344CB8AC3E}">
        <p14:creationId xmlns:p14="http://schemas.microsoft.com/office/powerpoint/2010/main" val="309176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[Or wait until after DCA In School slide and do both together]</a:t>
            </a:r>
          </a:p>
          <a:p>
            <a:pPr marL="285750" indent="-285750">
              <a:buFont typeface="Arial" panose="020B0604020202020204" pitchFamily="34" charset="0"/>
              <a:buChar char="•"/>
            </a:pPr>
            <a:r>
              <a:rPr lang="en-GB" sz="1200" dirty="0"/>
              <a:t>Two people play a game of Hedgehog, third person keep score. Others watch and ask: would I have done that?</a:t>
            </a:r>
          </a:p>
          <a:p>
            <a:pPr marL="285750" indent="-285750">
              <a:buFont typeface="Arial" panose="020B0604020202020204" pitchFamily="34" charset="0"/>
              <a:buChar char="•"/>
            </a:pPr>
            <a:r>
              <a:rPr lang="en-GB" sz="1200" dirty="0"/>
              <a:t>Swap round.</a:t>
            </a:r>
          </a:p>
          <a:p>
            <a:pPr marL="285750" indent="-285750">
              <a:buFont typeface="Arial" panose="020B0604020202020204" pitchFamily="34" charset="0"/>
              <a:buChar char="•"/>
            </a:pPr>
            <a:r>
              <a:rPr lang="en-GB" sz="1200" dirty="0"/>
              <a:t>Get two volunteer teams for a spectator game.</a:t>
            </a:r>
          </a:p>
          <a:p>
            <a:endParaRPr lang="en-GB" dirty="0"/>
          </a:p>
        </p:txBody>
      </p:sp>
      <p:sp>
        <p:nvSpPr>
          <p:cNvPr id="4" name="Slide Number Placeholder 3"/>
          <p:cNvSpPr>
            <a:spLocks noGrp="1"/>
          </p:cNvSpPr>
          <p:nvPr>
            <p:ph type="sldNum" sz="quarter" idx="5"/>
          </p:nvPr>
        </p:nvSpPr>
        <p:spPr/>
        <p:txBody>
          <a:bodyPr/>
          <a:lstStyle/>
          <a:p>
            <a:fld id="{0CDD1BDB-3498-47EB-BB37-12CC8C43B584}" type="slidenum">
              <a:rPr lang="en-GB" smtClean="0"/>
              <a:pPr/>
              <a:t>8</a:t>
            </a:fld>
            <a:endParaRPr lang="en-GB"/>
          </a:p>
        </p:txBody>
      </p:sp>
    </p:spTree>
    <p:extLst>
      <p:ext uri="{BB962C8B-B14F-4D97-AF65-F5344CB8AC3E}">
        <p14:creationId xmlns:p14="http://schemas.microsoft.com/office/powerpoint/2010/main" val="107606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DD1BDB-3498-47EB-BB37-12CC8C43B584}" type="slidenum">
              <a:rPr lang="en-GB" smtClean="0"/>
              <a:pPr/>
              <a:t>9</a:t>
            </a:fld>
            <a:endParaRPr lang="en-GB"/>
          </a:p>
        </p:txBody>
      </p:sp>
    </p:spTree>
    <p:extLst>
      <p:ext uri="{BB962C8B-B14F-4D97-AF65-F5344CB8AC3E}">
        <p14:creationId xmlns:p14="http://schemas.microsoft.com/office/powerpoint/2010/main" val="196217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solidFill>
            <a:srgbClr val="00AEEF"/>
          </a:solidFill>
        </p:spPr>
        <p:txBody>
          <a:bodyPr/>
          <a:lstStyle>
            <a:lvl1pPr>
              <a:defRPr b="1" baseline="0">
                <a:solidFill>
                  <a:schemeClr val="bg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baseline="0">
                <a:solidFill>
                  <a:schemeClr val="accent3">
                    <a:lumMod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5E991-48D0-4369-9745-5149952AD236}" type="slidenum">
              <a:rPr lang="en-US" smtClean="0"/>
              <a:pPr/>
              <a:t>‹#›</a:t>
            </a:fld>
            <a:endParaRPr lang="en-US"/>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5276342"/>
            <a:ext cx="2160240" cy="1453114"/>
          </a:xfrm>
          <a:prstGeom prst="rect">
            <a:avLst/>
          </a:prstGeom>
        </p:spPr>
      </p:pic>
      <p:pic>
        <p:nvPicPr>
          <p:cNvPr id="8" name="Picture 7" descr="http://www.jackpetcheyfoundation.org.uk/uploads/images/image/New%20logo-Colour-With-Strapline%20PNG.p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6176" y="5427353"/>
            <a:ext cx="2825874" cy="1175729"/>
          </a:xfrm>
          <a:prstGeom prst="rect">
            <a:avLst/>
          </a:prstGeom>
          <a:noFill/>
          <a:ln>
            <a:noFill/>
          </a:ln>
        </p:spPr>
      </p:pic>
      <p:sp>
        <p:nvSpPr>
          <p:cNvPr id="9" name="Rectangle 8"/>
          <p:cNvSpPr/>
          <p:nvPr userDrawn="1"/>
        </p:nvSpPr>
        <p:spPr>
          <a:xfrm>
            <a:off x="2627784" y="5517232"/>
            <a:ext cx="3279295" cy="954107"/>
          </a:xfrm>
          <a:prstGeom prst="rect">
            <a:avLst/>
          </a:prstGeom>
        </p:spPr>
        <p:txBody>
          <a:bodyPr wrap="none">
            <a:spAutoFit/>
          </a:bodyPr>
          <a:lstStyle/>
          <a:p>
            <a:pPr algn="ctr"/>
            <a:r>
              <a:rPr lang="en-US" sz="2800" b="1" dirty="0"/>
              <a:t>Count on Us </a:t>
            </a:r>
          </a:p>
          <a:p>
            <a:pPr algn="ctr"/>
            <a:r>
              <a:rPr lang="en-US" sz="2800" b="1" dirty="0"/>
              <a:t>Secondary Challenge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441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71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6856" y="548680"/>
            <a:ext cx="8229600" cy="576064"/>
          </a:xfrm>
          <a:solidFill>
            <a:srgbClr val="00AEEF"/>
          </a:solidFill>
        </p:spPr>
        <p:txBody>
          <a:bodyPr>
            <a:noAutofit/>
          </a:bodyPr>
          <a:lstStyle>
            <a:lvl1pPr algn="l">
              <a:defRPr sz="3400" b="1" baseline="0">
                <a:solidFill>
                  <a:schemeClr val="bg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370100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548680"/>
            <a:ext cx="8229600" cy="576064"/>
          </a:xfrm>
          <a:solidFill>
            <a:srgbClr val="00AEEF"/>
          </a:solidFill>
        </p:spPr>
        <p:txBody>
          <a:bodyPr>
            <a:noAutofit/>
          </a:bodyPr>
          <a:lstStyle>
            <a:lvl1pPr algn="l">
              <a:defRPr sz="3400" b="1" baseline="0">
                <a:solidFill>
                  <a:schemeClr val="bg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3773016"/>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3773016"/>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p:spPr>
        <p:txBody>
          <a:bodyPr/>
          <a:lstStyle>
            <a:lvl1pPr>
              <a:defRPr baseline="0">
                <a:solidFill>
                  <a:schemeClr val="bg1"/>
                </a:solidFill>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198341"/>
          </a:xfrm>
        </p:spPr>
        <p:txBody>
          <a:bodyPr/>
          <a:lstStyle>
            <a:lvl1pPr>
              <a:defRPr sz="2400">
                <a:latin typeface="Gill Sans MT" panose="020B0502020104020203" pitchFamily="34" charset="0"/>
              </a:defRPr>
            </a:lvl1pPr>
            <a:lvl2pPr>
              <a:defRPr sz="2000">
                <a:latin typeface="Gill Sans MT" panose="020B0502020104020203" pitchFamily="34" charset="0"/>
              </a:defRPr>
            </a:lvl2pPr>
            <a:lvl3pPr>
              <a:defRPr sz="1800">
                <a:latin typeface="Gill Sans MT" panose="020B0502020104020203" pitchFamily="34" charset="0"/>
              </a:defRPr>
            </a:lvl3pPr>
            <a:lvl4pPr>
              <a:defRPr sz="1600">
                <a:latin typeface="Gill Sans MT" panose="020B0502020104020203" pitchFamily="34" charset="0"/>
              </a:defRPr>
            </a:lvl4pPr>
            <a:lvl5pPr>
              <a:defRPr sz="1600">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ill Sans MT" panose="020B05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198341"/>
          </a:xfrm>
        </p:spPr>
        <p:txBody>
          <a:bodyPr/>
          <a:lstStyle>
            <a:lvl1pPr>
              <a:defRPr sz="2400">
                <a:latin typeface="Gill Sans MT" panose="020B0502020104020203" pitchFamily="34" charset="0"/>
              </a:defRPr>
            </a:lvl1pPr>
            <a:lvl2pPr>
              <a:defRPr sz="2000">
                <a:latin typeface="Gill Sans MT" panose="020B0502020104020203" pitchFamily="34" charset="0"/>
              </a:defRPr>
            </a:lvl2pPr>
            <a:lvl3pPr>
              <a:defRPr sz="1800">
                <a:latin typeface="Gill Sans MT" panose="020B0502020104020203" pitchFamily="34" charset="0"/>
              </a:defRPr>
            </a:lvl3pPr>
            <a:lvl4pPr>
              <a:defRPr sz="1600">
                <a:latin typeface="Gill Sans MT" panose="020B0502020104020203" pitchFamily="34" charset="0"/>
              </a:defRPr>
            </a:lvl4pPr>
            <a:lvl5pPr>
              <a:defRPr sz="1600">
                <a:latin typeface="Gill Sans MT" panose="020B050202010402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p:spPr>
        <p:txBody>
          <a:bodyPr/>
          <a:lstStyle>
            <a:lvl1pPr>
              <a:defRPr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5E991-48D0-4369-9745-5149952AD236}" type="slidenum">
              <a:rPr lang="en-US" smtClean="0"/>
              <a:pPr/>
              <a:t>‹#›</a:t>
            </a:fld>
            <a:endParaRPr lang="en-US"/>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5276342"/>
            <a:ext cx="2160240" cy="1453114"/>
          </a:xfrm>
          <a:prstGeom prst="rect">
            <a:avLst/>
          </a:prstGeom>
        </p:spPr>
      </p:pic>
      <p:pic>
        <p:nvPicPr>
          <p:cNvPr id="6" name="Picture 5" descr="http://www.jackpetcheyfoundation.org.uk/uploads/images/image/New%20logo-Colour-With-Strapline%20PNG.p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6176" y="5427353"/>
            <a:ext cx="2825874" cy="1175729"/>
          </a:xfrm>
          <a:prstGeom prst="rect">
            <a:avLst/>
          </a:prstGeom>
          <a:noFill/>
          <a:ln>
            <a:noFill/>
          </a:ln>
        </p:spPr>
      </p:pic>
      <p:sp>
        <p:nvSpPr>
          <p:cNvPr id="7" name="Rectangle 6"/>
          <p:cNvSpPr/>
          <p:nvPr userDrawn="1"/>
        </p:nvSpPr>
        <p:spPr>
          <a:xfrm>
            <a:off x="2627784" y="5517232"/>
            <a:ext cx="3279295" cy="954107"/>
          </a:xfrm>
          <a:prstGeom prst="rect">
            <a:avLst/>
          </a:prstGeom>
        </p:spPr>
        <p:txBody>
          <a:bodyPr wrap="none">
            <a:spAutoFit/>
          </a:bodyPr>
          <a:lstStyle/>
          <a:p>
            <a:pPr algn="ctr"/>
            <a:r>
              <a:rPr lang="en-US" sz="2800" b="1" dirty="0"/>
              <a:t>Count on Us </a:t>
            </a:r>
          </a:p>
          <a:p>
            <a:pPr algn="ctr"/>
            <a:r>
              <a:rPr lang="en-US" sz="2800" b="1" dirty="0"/>
              <a:t>Secondary Challenge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accent3">
              <a:lumMod val="75000"/>
            </a:schemeClr>
          </a:solidFill>
        </p:spPr>
        <p:txBody>
          <a:bodyPr anchor="b"/>
          <a:lstStyle>
            <a:lvl1pPr algn="l">
              <a:defRPr sz="2000" b="1"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575050" y="273051"/>
            <a:ext cx="5111750" cy="49561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37940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7DCC6B-CEB1-4795-9319-352058FDA74C}" type="datetimeFigureOut">
              <a:rPr lang="en-US" smtClean="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D5E991-48D0-4369-9745-5149952AD2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DCC6B-CEB1-4795-9319-352058FDA74C}" type="datetimeFigureOut">
              <a:rPr lang="en-US" smtClean="0"/>
              <a:pPr/>
              <a:t>11/28/2023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5E991-48D0-4369-9745-5149952AD236}" type="slidenum">
              <a:rPr lang="en-US" smtClean="0"/>
              <a:pPr/>
              <a:t>‹#›</a:t>
            </a:fld>
            <a:endParaRPr lang="en-US"/>
          </a:p>
        </p:txBody>
      </p:sp>
      <p:grpSp>
        <p:nvGrpSpPr>
          <p:cNvPr id="7" name="Group 7"/>
          <p:cNvGrpSpPr>
            <a:grpSpLocks/>
          </p:cNvGrpSpPr>
          <p:nvPr userDrawn="1"/>
        </p:nvGrpSpPr>
        <p:grpSpPr bwMode="auto">
          <a:xfrm>
            <a:off x="-108520" y="4869160"/>
            <a:ext cx="2016224" cy="1988840"/>
            <a:chOff x="7" y="14310"/>
            <a:chExt cx="2520" cy="2520"/>
          </a:xfrm>
        </p:grpSpPr>
        <p:sp>
          <p:nvSpPr>
            <p:cNvPr id="8" name="Diagonal Stripe 5"/>
            <p:cNvSpPr>
              <a:spLocks/>
            </p:cNvSpPr>
            <p:nvPr/>
          </p:nvSpPr>
          <p:spPr bwMode="auto">
            <a:xfrm flipH="1">
              <a:off x="7" y="14931"/>
              <a:ext cx="1895" cy="1895"/>
            </a:xfrm>
            <a:custGeom>
              <a:avLst/>
              <a:gdLst>
                <a:gd name="T0" fmla="*/ 0 w 1981200"/>
                <a:gd name="T1" fmla="*/ 1203325 h 1981268"/>
                <a:gd name="T2" fmla="*/ 1203325 w 1981200"/>
                <a:gd name="T3" fmla="*/ 0 h 1981268"/>
                <a:gd name="T4" fmla="*/ 1203325 w 1981200"/>
                <a:gd name="T5" fmla="*/ 606208 h 1981268"/>
                <a:gd name="T6" fmla="*/ 597661 w 1981200"/>
                <a:gd name="T7" fmla="*/ 1203325 h 1981268"/>
                <a:gd name="T8" fmla="*/ 0 w 1981200"/>
                <a:gd name="T9" fmla="*/ 1203325 h 198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1200" h="1981268">
                  <a:moveTo>
                    <a:pt x="0" y="1981268"/>
                  </a:moveTo>
                  <a:lnTo>
                    <a:pt x="1981200" y="0"/>
                  </a:lnTo>
                  <a:lnTo>
                    <a:pt x="1981200" y="998118"/>
                  </a:lnTo>
                  <a:lnTo>
                    <a:pt x="984012" y="1981268"/>
                  </a:lnTo>
                  <a:lnTo>
                    <a:pt x="0" y="1981268"/>
                  </a:lnTo>
                  <a:close/>
                </a:path>
              </a:pathLst>
            </a:custGeom>
            <a:solidFill>
              <a:srgbClr val="FFB50C"/>
            </a:solidFill>
            <a:ln>
              <a:noFill/>
            </a:ln>
            <a:extLst>
              <a:ext uri="{91240B29-F687-4F45-9708-019B960494DF}">
                <a14:hiddenLine xmlns:a14="http://schemas.microsoft.com/office/drawing/2010/main" w="9525" cap="flat" cmpd="sng" algn="ctr">
                  <a:solidFill>
                    <a:srgbClr val="000000"/>
                  </a:solidFill>
                  <a:prstDash val="solid"/>
                  <a:round/>
                  <a:headEnd/>
                  <a:tailEnd/>
                </a14:hiddenLine>
              </a:ext>
            </a:extLst>
          </p:spPr>
          <p:txBody>
            <a:bodyPr vert="horz" wrap="square" lIns="91440" tIns="45720" rIns="91440" bIns="45720" numCol="1" anchor="ctr" anchorCtr="0" compatLnSpc="1">
              <a:prstTxWarp prst="textNoShape">
                <a:avLst/>
              </a:prstTxWarp>
            </a:bodyPr>
            <a:lstStyle/>
            <a:p>
              <a:endParaRPr lang="en-GB"/>
            </a:p>
          </p:txBody>
        </p:sp>
        <p:sp>
          <p:nvSpPr>
            <p:cNvPr id="9" name="Diagonal Stripe 5"/>
            <p:cNvSpPr>
              <a:spLocks/>
            </p:cNvSpPr>
            <p:nvPr/>
          </p:nvSpPr>
          <p:spPr bwMode="auto">
            <a:xfrm flipH="1">
              <a:off x="7" y="14310"/>
              <a:ext cx="2520" cy="2520"/>
            </a:xfrm>
            <a:custGeom>
              <a:avLst/>
              <a:gdLst>
                <a:gd name="T0" fmla="*/ 0 w 1981200"/>
                <a:gd name="T1" fmla="*/ 1600200 h 1981268"/>
                <a:gd name="T2" fmla="*/ 1600200 w 1981200"/>
                <a:gd name="T3" fmla="*/ 0 h 1981268"/>
                <a:gd name="T4" fmla="*/ 1600200 w 1981200"/>
                <a:gd name="T5" fmla="*/ 533400 h 1981268"/>
                <a:gd name="T6" fmla="*/ 533400 w 1981200"/>
                <a:gd name="T7" fmla="*/ 1600200 h 1981268"/>
                <a:gd name="T8" fmla="*/ 0 w 1981200"/>
                <a:gd name="T9" fmla="*/ 1600200 h 198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1200" h="1981268">
                  <a:moveTo>
                    <a:pt x="0" y="1981268"/>
                  </a:moveTo>
                  <a:lnTo>
                    <a:pt x="1981200" y="0"/>
                  </a:lnTo>
                  <a:lnTo>
                    <a:pt x="1981200" y="660423"/>
                  </a:lnTo>
                  <a:lnTo>
                    <a:pt x="660400" y="1981268"/>
                  </a:lnTo>
                  <a:lnTo>
                    <a:pt x="0" y="1981268"/>
                  </a:lnTo>
                  <a:close/>
                </a:path>
              </a:pathLst>
            </a:custGeom>
            <a:solidFill>
              <a:srgbClr val="EE1C6D"/>
            </a:solidFill>
            <a:ln>
              <a:noFill/>
            </a:ln>
            <a:extLst>
              <a:ext uri="{91240B29-F687-4F45-9708-019B960494DF}">
                <a14:hiddenLine xmlns:a14="http://schemas.microsoft.com/office/drawing/2010/main" w="9525" cap="flat" cmpd="sng" algn="ctr">
                  <a:solidFill>
                    <a:srgbClr val="000000"/>
                  </a:solidFill>
                  <a:prstDash val="solid"/>
                  <a:round/>
                  <a:headEnd/>
                  <a:tailEnd/>
                </a14:hiddenLine>
              </a:ext>
            </a:extLst>
          </p:spPr>
          <p:txBody>
            <a:bodyPr vert="horz" wrap="square" lIns="91440" tIns="45720" rIns="91440" bIns="45720" numCol="1" anchor="ctr" anchorCtr="0" compatLnSpc="1">
              <a:prstTxWarp prst="textNoShape">
                <a:avLst/>
              </a:prstTxWarp>
            </a:bodyPr>
            <a:lstStyle/>
            <a:p>
              <a:endParaRPr lang="en-GB"/>
            </a:p>
          </p:txBody>
        </p:sp>
      </p:grpSp>
      <p:pic>
        <p:nvPicPr>
          <p:cNvPr id="10" name="Picture 23" descr="U:\MAYORS FUND\Logo\Current MFL Logo.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10104"/>
          <a:stretch/>
        </p:blipFill>
        <p:spPr bwMode="auto">
          <a:xfrm>
            <a:off x="7380312" y="5841400"/>
            <a:ext cx="1584176" cy="95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food&#10;&#10;Description automatically generated">
            <a:extLst>
              <a:ext uri="{FF2B5EF4-FFF2-40B4-BE49-F238E27FC236}">
                <a16:creationId xmlns:a16="http://schemas.microsoft.com/office/drawing/2014/main" id="{EA2394A6-DE80-46DD-820F-5308F678E1C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23520" y="5658602"/>
            <a:ext cx="1756792" cy="11711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0.png"/><Relationship Id="rId18" Type="http://schemas.openxmlformats.org/officeDocument/2006/relationships/image" Target="../media/image250.png"/><Relationship Id="rId3" Type="http://schemas.openxmlformats.org/officeDocument/2006/relationships/image" Target="../media/image35.png"/><Relationship Id="rId7" Type="http://schemas.openxmlformats.org/officeDocument/2006/relationships/image" Target="../media/image140.png"/><Relationship Id="rId12" Type="http://schemas.openxmlformats.org/officeDocument/2006/relationships/image" Target="../media/image190.png"/><Relationship Id="rId17" Type="http://schemas.openxmlformats.org/officeDocument/2006/relationships/image" Target="../media/image240.png"/><Relationship Id="rId2" Type="http://schemas.openxmlformats.org/officeDocument/2006/relationships/notesSlide" Target="../notesSlides/notesSlide16.xml"/><Relationship Id="rId16" Type="http://schemas.openxmlformats.org/officeDocument/2006/relationships/image" Target="../media/image37.png"/><Relationship Id="rId20"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80.png"/><Relationship Id="rId5" Type="http://schemas.openxmlformats.org/officeDocument/2006/relationships/image" Target="../media/image120.png"/><Relationship Id="rId15" Type="http://schemas.openxmlformats.org/officeDocument/2006/relationships/image" Target="../media/image220.png"/><Relationship Id="rId10" Type="http://schemas.openxmlformats.org/officeDocument/2006/relationships/image" Target="../media/image36.png"/><Relationship Id="rId19" Type="http://schemas.openxmlformats.org/officeDocument/2006/relationships/image" Target="../media/image260.png"/><Relationship Id="rId4" Type="http://schemas.openxmlformats.org/officeDocument/2006/relationships/image" Target="../media/image110.png"/><Relationship Id="rId9" Type="http://schemas.openxmlformats.org/officeDocument/2006/relationships/image" Target="../media/image160.png"/><Relationship Id="rId14" Type="http://schemas.openxmlformats.org/officeDocument/2006/relationships/image" Target="../media/image2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yorsfundforlondon.org.uk/our-programmes/count-on-us-secondary/"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13.xml"/><Relationship Id="rId7" Type="http://schemas.openxmlformats.org/officeDocument/2006/relationships/image" Target="../media/image5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notesSlide" Target="../notesSlides/notesSlide30.xml"/><Relationship Id="rId9"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13.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jpeg"/><Relationship Id="rId11" Type="http://schemas.openxmlformats.org/officeDocument/2006/relationships/image" Target="../media/image60.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notesSlide" Target="../notesSlides/notesSlide32.xml"/><Relationship Id="rId9"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59.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3.xml"/><Relationship Id="rId11" Type="http://schemas.openxmlformats.org/officeDocument/2006/relationships/image" Target="../media/image60.jpg"/><Relationship Id="rId5" Type="http://schemas.openxmlformats.org/officeDocument/2006/relationships/slideLayout" Target="../slideLayouts/slideLayout13.xml"/><Relationship Id="rId10" Type="http://schemas.openxmlformats.org/officeDocument/2006/relationships/image" Target="../media/image56.png"/><Relationship Id="rId4" Type="http://schemas.openxmlformats.org/officeDocument/2006/relationships/audio" Target="../media/media4.mp3"/><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1.jpg"/><Relationship Id="rId3" Type="http://schemas.microsoft.com/office/2007/relationships/media" Target="../media/media6.mp3"/><Relationship Id="rId7" Type="http://schemas.openxmlformats.org/officeDocument/2006/relationships/image" Target="../media/image5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34.xml"/><Relationship Id="rId5" Type="http://schemas.openxmlformats.org/officeDocument/2006/relationships/slideLayout" Target="../slideLayouts/slideLayout13.xml"/><Relationship Id="rId10" Type="http://schemas.openxmlformats.org/officeDocument/2006/relationships/image" Target="../media/image63.jpeg"/><Relationship Id="rId4" Type="http://schemas.openxmlformats.org/officeDocument/2006/relationships/audio" Target="../media/media6.mp3"/><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13.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jpeg"/><Relationship Id="rId11" Type="http://schemas.openxmlformats.org/officeDocument/2006/relationships/image" Target="../media/image67.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notesSlide" Target="../notesSlides/notesSlide35.xml"/><Relationship Id="rId9"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microsoft.com/office/2007/relationships/media" Target="../media/media8.mp3"/><Relationship Id="rId7" Type="http://schemas.openxmlformats.org/officeDocument/2006/relationships/slideLayout" Target="../slideLayouts/slideLayout13.xml"/><Relationship Id="rId12" Type="http://schemas.openxmlformats.org/officeDocument/2006/relationships/image" Target="../media/image6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65.jpg"/><Relationship Id="rId5" Type="http://schemas.microsoft.com/office/2007/relationships/media" Target="../media/media9.mp3"/><Relationship Id="rId10" Type="http://schemas.openxmlformats.org/officeDocument/2006/relationships/image" Target="../media/image56.png"/><Relationship Id="rId4" Type="http://schemas.openxmlformats.org/officeDocument/2006/relationships/audio" Target="../media/media8.mp3"/><Relationship Id="rId9" Type="http://schemas.openxmlformats.org/officeDocument/2006/relationships/image" Target="../media/image64.jp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3.xml"/><Relationship Id="rId7" Type="http://schemas.openxmlformats.org/officeDocument/2006/relationships/image" Target="../media/image69.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5" Type="http://schemas.openxmlformats.org/officeDocument/2006/relationships/image" Target="../media/image6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13.xml"/><Relationship Id="rId7" Type="http://schemas.openxmlformats.org/officeDocument/2006/relationships/image" Target="../media/image5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notesSlide" Target="../notesSlides/notesSlide38.xml"/><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youtube.com/watch?v=Z6zd_6wuBl8&amp;ab_channel=Mayor%27sFundforLondon"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cs.gettysburg.edu/projects/pig/piggame.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3729" y="548680"/>
            <a:ext cx="7343280" cy="137693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a:latin typeface="Gill Sans MT" panose="020B0502020104020203" pitchFamily="34" charset="0"/>
              </a:rPr>
              <a:t>COUNT ON US</a:t>
            </a:r>
            <a:br>
              <a:rPr lang="en-GB" sz="4000" b="1" dirty="0">
                <a:latin typeface="Gill Sans MT" panose="020B0502020104020203" pitchFamily="34" charset="0"/>
              </a:rPr>
            </a:br>
            <a:endParaRPr lang="en-GB" sz="4000" dirty="0">
              <a:solidFill>
                <a:schemeClr val="bg1"/>
              </a:solidFill>
              <a:latin typeface="Gill Sans MT" panose="020B0502020104020203" pitchFamily="34" charset="0"/>
            </a:endParaRPr>
          </a:p>
        </p:txBody>
      </p:sp>
      <p:sp>
        <p:nvSpPr>
          <p:cNvPr id="3" name="Title 1"/>
          <p:cNvSpPr txBox="1">
            <a:spLocks/>
          </p:cNvSpPr>
          <p:nvPr/>
        </p:nvSpPr>
        <p:spPr>
          <a:xfrm>
            <a:off x="0" y="1268760"/>
            <a:ext cx="9180512" cy="535668"/>
          </a:xfrm>
          <a:prstGeom prst="rect">
            <a:avLst/>
          </a:prstGeom>
          <a:solidFill>
            <a:srgbClr val="FFB50D">
              <a:alpha val="75000"/>
            </a:srgbClr>
          </a:solidFill>
        </p:spPr>
        <p:txBody>
          <a:bodyPr anchor="ctr" anchorCtr="0">
            <a:noAutofit/>
          </a:bodyPr>
          <a:lstStyle>
            <a:lvl1pPr marL="0" marR="0" indent="0" algn="ctr" defTabSz="914400" rtl="0" eaLnBrk="1" fontAlgn="base" latinLnBrk="0" hangingPunct="1">
              <a:lnSpc>
                <a:spcPct val="100000"/>
              </a:lnSpc>
              <a:spcBef>
                <a:spcPct val="0"/>
              </a:spcBef>
              <a:spcAft>
                <a:spcPts val="1000"/>
              </a:spcAft>
              <a:buNone/>
              <a:tabLst/>
              <a:defRPr sz="4000" kern="1200">
                <a:solidFill>
                  <a:srgbClr val="00AEEF"/>
                </a:solidFill>
                <a:latin typeface="+mj-lt"/>
                <a:ea typeface="+mj-ea"/>
                <a:cs typeface="+mj-cs"/>
              </a:defRPr>
            </a:lvl1pPr>
          </a:lstStyle>
          <a:p>
            <a:pPr algn="l"/>
            <a:r>
              <a:rPr lang="en-GB" b="1" dirty="0">
                <a:solidFill>
                  <a:schemeClr val="bg1"/>
                </a:solidFill>
                <a:latin typeface="Gill Sans MT" panose="020B0502020104020203" pitchFamily="34" charset="0"/>
              </a:rPr>
              <a:t>     SECONDARY CHALLENGE</a:t>
            </a:r>
            <a:endParaRPr lang="en-GB" dirty="0">
              <a:solidFill>
                <a:schemeClr val="bg1"/>
              </a:solidFill>
              <a:latin typeface="Gill Sans MT" panose="020B0502020104020203" pitchFamily="34" charset="0"/>
            </a:endParaRPr>
          </a:p>
        </p:txBody>
      </p:sp>
      <p:sp>
        <p:nvSpPr>
          <p:cNvPr id="5" name="Title 1">
            <a:extLst>
              <a:ext uri="{FF2B5EF4-FFF2-40B4-BE49-F238E27FC236}">
                <a16:creationId xmlns:a16="http://schemas.microsoft.com/office/drawing/2014/main" id="{070FA048-6715-C90D-8625-C69E3F928485}"/>
              </a:ext>
            </a:extLst>
          </p:cNvPr>
          <p:cNvSpPr txBox="1">
            <a:spLocks/>
          </p:cNvSpPr>
          <p:nvPr/>
        </p:nvSpPr>
        <p:spPr>
          <a:xfrm>
            <a:off x="5868158" y="4560004"/>
            <a:ext cx="3024322" cy="129614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latin typeface="Gill Sans MT" panose="020B0502020104020203" pitchFamily="34" charset="0"/>
              </a:rPr>
              <a:t>Chris Olley</a:t>
            </a:r>
          </a:p>
          <a:p>
            <a:pPr algn="l"/>
            <a:r>
              <a:rPr lang="en-GB" sz="2000" dirty="0">
                <a:latin typeface="Gill Sans MT" panose="020B0502020104020203" pitchFamily="34" charset="0"/>
              </a:rPr>
              <a:t>chris@themathszone.co.uk</a:t>
            </a:r>
          </a:p>
          <a:p>
            <a:pPr algn="l"/>
            <a:endParaRPr lang="en-GB" sz="2400" dirty="0">
              <a:latin typeface="Gill Sans MT" panose="020B0502020104020203" pitchFamily="34" charset="0"/>
            </a:endParaRPr>
          </a:p>
        </p:txBody>
      </p:sp>
      <p:pic>
        <p:nvPicPr>
          <p:cNvPr id="6" name="Picture 5" descr="A group of people in suits&#10;&#10;Description automatically generated with low confidence">
            <a:extLst>
              <a:ext uri="{FF2B5EF4-FFF2-40B4-BE49-F238E27FC236}">
                <a16:creationId xmlns:a16="http://schemas.microsoft.com/office/drawing/2014/main" id="{6E613A67-A839-7AFB-D32D-3D1B293B0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54" y="1925617"/>
            <a:ext cx="5103207" cy="3322755"/>
          </a:xfrm>
          <a:prstGeom prst="rect">
            <a:avLst/>
          </a:prstGeom>
        </p:spPr>
      </p:pic>
      <p:sp>
        <p:nvSpPr>
          <p:cNvPr id="7" name="TextBox 6">
            <a:extLst>
              <a:ext uri="{FF2B5EF4-FFF2-40B4-BE49-F238E27FC236}">
                <a16:creationId xmlns:a16="http://schemas.microsoft.com/office/drawing/2014/main" id="{AC994A1B-DF5B-4AB0-24F0-FB3C6EB0D892}"/>
              </a:ext>
            </a:extLst>
          </p:cNvPr>
          <p:cNvSpPr txBox="1"/>
          <p:nvPr/>
        </p:nvSpPr>
        <p:spPr>
          <a:xfrm>
            <a:off x="1149074" y="5464690"/>
            <a:ext cx="4647062" cy="461665"/>
          </a:xfrm>
          <a:prstGeom prst="rect">
            <a:avLst/>
          </a:prstGeom>
          <a:noFill/>
        </p:spPr>
        <p:txBody>
          <a:bodyPr wrap="square">
            <a:spAutoFit/>
          </a:bodyPr>
          <a:lstStyle/>
          <a:p>
            <a:pPr algn="l"/>
            <a:r>
              <a:rPr lang="en-GB" sz="2400" b="1" dirty="0">
                <a:latin typeface="Gill Sans MT" panose="020B0502020104020203" pitchFamily="34" charset="0"/>
              </a:rPr>
              <a:t>TEACHER TRAINING 2023/4</a:t>
            </a:r>
          </a:p>
        </p:txBody>
      </p:sp>
    </p:spTree>
    <p:extLst>
      <p:ext uri="{BB962C8B-B14F-4D97-AF65-F5344CB8AC3E}">
        <p14:creationId xmlns:p14="http://schemas.microsoft.com/office/powerpoint/2010/main" val="3567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48680"/>
            <a:ext cx="8660251" cy="576064"/>
          </a:xfrm>
        </p:spPr>
        <p:txBody>
          <a:bodyPr>
            <a:normAutofit fontScale="90000"/>
          </a:bodyPr>
          <a:lstStyle/>
          <a:p>
            <a:r>
              <a:rPr lang="en-US" dirty="0"/>
              <a:t>ROUND 1B – </a:t>
            </a:r>
            <a:r>
              <a:rPr lang="en-US" sz="3600" dirty="0">
                <a:latin typeface="Gill Sans MT" panose="020B0502020104020203" pitchFamily="34" charset="0"/>
                <a:ea typeface="Calibri"/>
                <a:cs typeface="Times New Roman"/>
              </a:rPr>
              <a:t>DATA-CHART-ANALYSIS</a:t>
            </a:r>
            <a:endParaRPr lang="en-GB" dirty="0"/>
          </a:p>
        </p:txBody>
      </p:sp>
      <p:sp>
        <p:nvSpPr>
          <p:cNvPr id="3" name="Content Placeholder 2"/>
          <p:cNvSpPr>
            <a:spLocks noGrp="1"/>
          </p:cNvSpPr>
          <p:nvPr>
            <p:ph idx="1"/>
          </p:nvPr>
        </p:nvSpPr>
        <p:spPr>
          <a:xfrm>
            <a:off x="251520" y="1179415"/>
            <a:ext cx="7661904" cy="4625849"/>
          </a:xfrm>
        </p:spPr>
        <p:txBody>
          <a:bodyPr>
            <a:noAutofit/>
          </a:bodyPr>
          <a:lstStyle/>
          <a:p>
            <a:pPr eaLnBrk="0" fontAlgn="base" hangingPunct="0">
              <a:lnSpc>
                <a:spcPct val="114000"/>
              </a:lnSpc>
              <a:spcBef>
                <a:spcPct val="0"/>
              </a:spcBef>
              <a:spcAft>
                <a:spcPct val="0"/>
              </a:spcAft>
            </a:pPr>
            <a:r>
              <a:rPr lang="en-GB" sz="18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Data-Chart-Analysis will be drawn from reporting about real world events or situations. The issue is what data is used to construct a chart illustrating it and what analysis is made from it. </a:t>
            </a:r>
          </a:p>
          <a:p>
            <a:pPr eaLnBrk="0" fontAlgn="base" hangingPunct="0">
              <a:lnSpc>
                <a:spcPct val="114000"/>
              </a:lnSpc>
              <a:spcBef>
                <a:spcPct val="0"/>
              </a:spcBef>
              <a:spcAft>
                <a:spcPct val="0"/>
              </a:spcAft>
            </a:pPr>
            <a:r>
              <a:rPr lang="en-GB" sz="18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This is complementary to the more direct method of taking small data sets, calculating statistics and drawing charts, common in exams and textbooks. </a:t>
            </a:r>
          </a:p>
          <a:p>
            <a:pPr eaLnBrk="0" fontAlgn="base" hangingPunct="0">
              <a:lnSpc>
                <a:spcPct val="114000"/>
              </a:lnSpc>
              <a:spcBef>
                <a:spcPct val="0"/>
              </a:spcBef>
              <a:spcAft>
                <a:spcPct val="0"/>
              </a:spcAft>
            </a:pPr>
            <a:r>
              <a:rPr lang="en-GB" sz="1800" dirty="0">
                <a:solidFill>
                  <a:srgbClr val="000000"/>
                </a:solidFill>
                <a:ea typeface="Times New Roman" panose="02020603050405020304" pitchFamily="18" charset="0"/>
                <a:cs typeface="Times New Roman" panose="02020603050405020304" pitchFamily="18" charset="0"/>
              </a:rPr>
              <a:t>We will t</a:t>
            </a:r>
            <a:r>
              <a:rPr lang="en-GB" sz="18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ake interesting data sets from any source and ask what sorts of statements you could make using this data and how you could you illustrate this effectively for different purposes.</a:t>
            </a:r>
          </a:p>
          <a:p>
            <a:pPr eaLnBrk="0" fontAlgn="base" hangingPunct="0">
              <a:lnSpc>
                <a:spcPct val="114000"/>
              </a:lnSpc>
              <a:spcBef>
                <a:spcPct val="0"/>
              </a:spcBef>
              <a:spcAft>
                <a:spcPct val="0"/>
              </a:spcAft>
            </a:pPr>
            <a:r>
              <a:rPr lang="en-GB" sz="1800" b="1" dirty="0">
                <a:solidFill>
                  <a:srgbClr val="FF0066"/>
                </a:solidFill>
                <a:ea typeface="Times New Roman" panose="02020603050405020304" pitchFamily="18" charset="0"/>
                <a:cs typeface="Times New Roman" panose="02020603050405020304" pitchFamily="18" charset="0"/>
              </a:rPr>
              <a:t>Clubs and Class </a:t>
            </a:r>
            <a:r>
              <a:rPr lang="en-GB" sz="1800" dirty="0">
                <a:ea typeface="Times New Roman" panose="02020603050405020304" pitchFamily="18" charset="0"/>
                <a:cs typeface="Times New Roman" panose="02020603050405020304" pitchFamily="18" charset="0"/>
              </a:rPr>
              <a:t>… </a:t>
            </a: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we recommend that students find reports and articles online on issues of interest where data has been used to draw conclusions, illustrated with charts and to look at the relationships between the three components.</a:t>
            </a:r>
          </a:p>
          <a:p>
            <a:pPr eaLnBrk="0" fontAlgn="base" hangingPunct="0">
              <a:lnSpc>
                <a:spcPct val="114000"/>
              </a:lnSpc>
              <a:spcBef>
                <a:spcPct val="0"/>
              </a:spcBef>
              <a:spcAft>
                <a:spcPct val="0"/>
              </a:spcAft>
            </a:pPr>
            <a:r>
              <a:rPr lang="en-GB" sz="1800" dirty="0">
                <a:cs typeface="Times New Roman" panose="02020603050405020304" pitchFamily="18" charset="0"/>
              </a:rPr>
              <a:t>Students not involved in </a:t>
            </a:r>
            <a:r>
              <a:rPr lang="en-GB" sz="1800" dirty="0" err="1">
                <a:cs typeface="Times New Roman" panose="02020603050405020304" pitchFamily="18" charset="0"/>
              </a:rPr>
              <a:t>GridLines</a:t>
            </a:r>
            <a:r>
              <a:rPr lang="en-GB" sz="1800" dirty="0">
                <a:cs typeface="Times New Roman" panose="02020603050405020304" pitchFamily="18" charset="0"/>
              </a:rPr>
              <a:t> or 24®Game work to match a pack of DCA cards into sets of 3 (6 to 10 sets depending …) </a:t>
            </a:r>
            <a:endParaRPr lang="en-US" sz="1800" dirty="0"/>
          </a:p>
          <a:p>
            <a:pPr eaLnBrk="0" fontAlgn="base" hangingPunct="0">
              <a:lnSpc>
                <a:spcPct val="114000"/>
              </a:lnSpc>
              <a:spcBef>
                <a:spcPct val="0"/>
              </a:spcBef>
              <a:spcAft>
                <a:spcPct val="0"/>
              </a:spcAft>
            </a:pPr>
            <a:endParaRPr lang="en-GB" altLang="en-US" sz="2400" dirty="0"/>
          </a:p>
        </p:txBody>
      </p:sp>
      <p:pic>
        <p:nvPicPr>
          <p:cNvPr id="7" name="Picture 6">
            <a:extLst>
              <a:ext uri="{FF2B5EF4-FFF2-40B4-BE49-F238E27FC236}">
                <a16:creationId xmlns:a16="http://schemas.microsoft.com/office/drawing/2014/main" id="{59C7DED5-08D6-43DD-A56D-CAF7F3B4656C}"/>
              </a:ext>
            </a:extLst>
          </p:cNvPr>
          <p:cNvPicPr>
            <a:picLocks noChangeAspect="1"/>
          </p:cNvPicPr>
          <p:nvPr/>
        </p:nvPicPr>
        <p:blipFill>
          <a:blip r:embed="rId3"/>
          <a:stretch>
            <a:fillRect/>
          </a:stretch>
        </p:blipFill>
        <p:spPr>
          <a:xfrm rot="5400000">
            <a:off x="6242712" y="2850127"/>
            <a:ext cx="4320480" cy="979056"/>
          </a:xfrm>
          <a:prstGeom prst="rect">
            <a:avLst/>
          </a:prstGeom>
        </p:spPr>
      </p:pic>
    </p:spTree>
    <p:extLst>
      <p:ext uri="{BB962C8B-B14F-4D97-AF65-F5344CB8AC3E}">
        <p14:creationId xmlns:p14="http://schemas.microsoft.com/office/powerpoint/2010/main" val="235517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ROUND 2: GRIDLINES GEOMETRY</a:t>
            </a:r>
            <a:endParaRPr lang="en-US" dirty="0"/>
          </a:p>
        </p:txBody>
      </p:sp>
      <p:sp>
        <p:nvSpPr>
          <p:cNvPr id="3" name="Content Placeholder 2"/>
          <p:cNvSpPr>
            <a:spLocks noGrp="1"/>
          </p:cNvSpPr>
          <p:nvPr>
            <p:ph sz="half" idx="1"/>
          </p:nvPr>
        </p:nvSpPr>
        <p:spPr>
          <a:xfrm>
            <a:off x="539552" y="1268760"/>
            <a:ext cx="5040560" cy="5323379"/>
          </a:xfrm>
        </p:spPr>
        <p:txBody>
          <a:bodyPr>
            <a:normAutofit/>
          </a:bodyPr>
          <a:lstStyle/>
          <a:p>
            <a:pPr marL="0" lvl="0" indent="0">
              <a:buNone/>
            </a:pPr>
            <a:r>
              <a:rPr lang="en-GB" sz="2000" dirty="0"/>
              <a:t>Gridlines Geometry is a card game designed and made especially for the challenge (by me!) </a:t>
            </a:r>
          </a:p>
          <a:p>
            <a:r>
              <a:rPr lang="en-GB" sz="2000" dirty="0"/>
              <a:t>Cards with geometric problems with variables must be solved using numbers cards.  </a:t>
            </a:r>
          </a:p>
          <a:p>
            <a:r>
              <a:rPr lang="en-GB" sz="2000" dirty="0"/>
              <a:t>There are four problem areas: (A) Angle relationships (M) Area and Perimeter (P) Pythagoras (V) Volume and similar figures.</a:t>
            </a:r>
          </a:p>
          <a:p>
            <a:r>
              <a:rPr lang="en-GB" sz="2000" dirty="0"/>
              <a:t>Players see </a:t>
            </a:r>
            <a:r>
              <a:rPr lang="en-GB" sz="2000" b="1" dirty="0"/>
              <a:t>three</a:t>
            </a:r>
            <a:r>
              <a:rPr lang="en-GB" sz="2000" dirty="0"/>
              <a:t> randomly chosen problem cards and use </a:t>
            </a:r>
            <a:r>
              <a:rPr lang="en-GB" sz="2000" b="1" dirty="0"/>
              <a:t>ten</a:t>
            </a:r>
            <a:r>
              <a:rPr lang="en-GB" sz="2000" dirty="0"/>
              <a:t> randomly chosen number cards to find solutions.</a:t>
            </a:r>
          </a:p>
          <a:p>
            <a:r>
              <a:rPr lang="en-GB" sz="2000" dirty="0"/>
              <a:t>The game pack contains detailed rules, which are used for normal play and in the challenge.</a:t>
            </a:r>
          </a:p>
        </p:txBody>
      </p:sp>
      <p:pic>
        <p:nvPicPr>
          <p:cNvPr id="10" name="Picture 9">
            <a:extLst>
              <a:ext uri="{FF2B5EF4-FFF2-40B4-BE49-F238E27FC236}">
                <a16:creationId xmlns:a16="http://schemas.microsoft.com/office/drawing/2014/main" id="{F072F0C5-0794-46F6-880A-7ACFB5992C66}"/>
              </a:ext>
            </a:extLst>
          </p:cNvPr>
          <p:cNvPicPr>
            <a:picLocks noChangeAspect="1"/>
          </p:cNvPicPr>
          <p:nvPr/>
        </p:nvPicPr>
        <p:blipFill>
          <a:blip r:embed="rId3"/>
          <a:stretch>
            <a:fillRect/>
          </a:stretch>
        </p:blipFill>
        <p:spPr>
          <a:xfrm>
            <a:off x="5724128" y="1339138"/>
            <a:ext cx="3131840" cy="1946819"/>
          </a:xfrm>
          <a:prstGeom prst="rect">
            <a:avLst/>
          </a:prstGeom>
        </p:spPr>
      </p:pic>
      <p:pic>
        <p:nvPicPr>
          <p:cNvPr id="14" name="Picture 13">
            <a:extLst>
              <a:ext uri="{FF2B5EF4-FFF2-40B4-BE49-F238E27FC236}">
                <a16:creationId xmlns:a16="http://schemas.microsoft.com/office/drawing/2014/main" id="{ECF830C8-D879-46ED-A880-AA12DACA0E90}"/>
              </a:ext>
            </a:extLst>
          </p:cNvPr>
          <p:cNvPicPr>
            <a:picLocks noChangeAspect="1"/>
          </p:cNvPicPr>
          <p:nvPr/>
        </p:nvPicPr>
        <p:blipFill>
          <a:blip r:embed="rId4"/>
          <a:stretch>
            <a:fillRect/>
          </a:stretch>
        </p:blipFill>
        <p:spPr>
          <a:xfrm>
            <a:off x="5718909" y="3429000"/>
            <a:ext cx="3131840" cy="19733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7F3F-2ED0-4ACF-8B34-739935DCB5EE}"/>
              </a:ext>
            </a:extLst>
          </p:cNvPr>
          <p:cNvSpPr>
            <a:spLocks noGrp="1"/>
          </p:cNvSpPr>
          <p:nvPr>
            <p:ph type="title"/>
          </p:nvPr>
        </p:nvSpPr>
        <p:spPr/>
        <p:txBody>
          <a:bodyPr/>
          <a:lstStyle/>
          <a:p>
            <a:r>
              <a:rPr lang="en-GB" sz="3100" dirty="0"/>
              <a:t>PLAYING GRIDLINES GEOMETRY</a:t>
            </a:r>
          </a:p>
        </p:txBody>
      </p:sp>
      <p:pic>
        <p:nvPicPr>
          <p:cNvPr id="4" name="Picture 3">
            <a:extLst>
              <a:ext uri="{FF2B5EF4-FFF2-40B4-BE49-F238E27FC236}">
                <a16:creationId xmlns:a16="http://schemas.microsoft.com/office/drawing/2014/main" id="{B82268AA-5219-433C-BB97-846CA83AD547}"/>
              </a:ext>
            </a:extLst>
          </p:cNvPr>
          <p:cNvPicPr>
            <a:picLocks noChangeAspect="1"/>
          </p:cNvPicPr>
          <p:nvPr/>
        </p:nvPicPr>
        <p:blipFill>
          <a:blip r:embed="rId3"/>
          <a:stretch>
            <a:fillRect/>
          </a:stretch>
        </p:blipFill>
        <p:spPr>
          <a:xfrm>
            <a:off x="424545" y="1280876"/>
            <a:ext cx="1943100" cy="2724150"/>
          </a:xfrm>
          <a:prstGeom prst="rect">
            <a:avLst/>
          </a:prstGeom>
        </p:spPr>
      </p:pic>
      <p:pic>
        <p:nvPicPr>
          <p:cNvPr id="7" name="Picture 6">
            <a:extLst>
              <a:ext uri="{FF2B5EF4-FFF2-40B4-BE49-F238E27FC236}">
                <a16:creationId xmlns:a16="http://schemas.microsoft.com/office/drawing/2014/main" id="{DA54E2D8-693B-4D58-8AB0-9FDBA6E81041}"/>
              </a:ext>
            </a:extLst>
          </p:cNvPr>
          <p:cNvPicPr>
            <a:picLocks noChangeAspect="1"/>
          </p:cNvPicPr>
          <p:nvPr/>
        </p:nvPicPr>
        <p:blipFill>
          <a:blip r:embed="rId4"/>
          <a:stretch>
            <a:fillRect/>
          </a:stretch>
        </p:blipFill>
        <p:spPr>
          <a:xfrm>
            <a:off x="3707904" y="4039011"/>
            <a:ext cx="1952625" cy="2695575"/>
          </a:xfrm>
          <a:prstGeom prst="rect">
            <a:avLst/>
          </a:prstGeom>
        </p:spPr>
      </p:pic>
      <p:pic>
        <p:nvPicPr>
          <p:cNvPr id="9" name="Picture 8">
            <a:extLst>
              <a:ext uri="{FF2B5EF4-FFF2-40B4-BE49-F238E27FC236}">
                <a16:creationId xmlns:a16="http://schemas.microsoft.com/office/drawing/2014/main" id="{F4F19D27-266A-4EF9-8C82-9F126527D0E7}"/>
              </a:ext>
            </a:extLst>
          </p:cNvPr>
          <p:cNvPicPr>
            <a:picLocks noChangeAspect="1"/>
          </p:cNvPicPr>
          <p:nvPr/>
        </p:nvPicPr>
        <p:blipFill>
          <a:blip r:embed="rId5"/>
          <a:stretch>
            <a:fillRect/>
          </a:stretch>
        </p:blipFill>
        <p:spPr>
          <a:xfrm>
            <a:off x="2595763" y="1276114"/>
            <a:ext cx="1981200" cy="2733675"/>
          </a:xfrm>
          <a:prstGeom prst="rect">
            <a:avLst/>
          </a:prstGeom>
        </p:spPr>
      </p:pic>
      <p:grpSp>
        <p:nvGrpSpPr>
          <p:cNvPr id="18" name="Group 17">
            <a:extLst>
              <a:ext uri="{FF2B5EF4-FFF2-40B4-BE49-F238E27FC236}">
                <a16:creationId xmlns:a16="http://schemas.microsoft.com/office/drawing/2014/main" id="{26DF9CD7-B602-4F3D-ACA8-397B07856612}"/>
              </a:ext>
            </a:extLst>
          </p:cNvPr>
          <p:cNvGrpSpPr/>
          <p:nvPr/>
        </p:nvGrpSpPr>
        <p:grpSpPr>
          <a:xfrm>
            <a:off x="4854953" y="1308798"/>
            <a:ext cx="1739405" cy="2668307"/>
            <a:chOff x="7059540" y="1316551"/>
            <a:chExt cx="1739405" cy="2668307"/>
          </a:xfrm>
        </p:grpSpPr>
        <p:pic>
          <p:nvPicPr>
            <p:cNvPr id="15" name="Picture 14">
              <a:extLst>
                <a:ext uri="{FF2B5EF4-FFF2-40B4-BE49-F238E27FC236}">
                  <a16:creationId xmlns:a16="http://schemas.microsoft.com/office/drawing/2014/main" id="{CFB53C3C-35C0-4F06-9F8E-EB6357DF89AC}"/>
                </a:ext>
              </a:extLst>
            </p:cNvPr>
            <p:cNvPicPr>
              <a:picLocks noChangeAspect="1"/>
            </p:cNvPicPr>
            <p:nvPr/>
          </p:nvPicPr>
          <p:blipFill>
            <a:blip r:embed="rId6"/>
            <a:stretch>
              <a:fillRect/>
            </a:stretch>
          </p:blipFill>
          <p:spPr>
            <a:xfrm>
              <a:off x="7059540" y="1316551"/>
              <a:ext cx="1739405" cy="2620403"/>
            </a:xfrm>
            <a:prstGeom prst="rect">
              <a:avLst/>
            </a:prstGeom>
          </p:spPr>
        </p:pic>
        <p:sp>
          <p:nvSpPr>
            <p:cNvPr id="16" name="Rectangle: Rounded Corners 15">
              <a:extLst>
                <a:ext uri="{FF2B5EF4-FFF2-40B4-BE49-F238E27FC236}">
                  <a16:creationId xmlns:a16="http://schemas.microsoft.com/office/drawing/2014/main" id="{4C4F59E6-6511-4F3F-98D6-9FD9B1BC23CE}"/>
                </a:ext>
              </a:extLst>
            </p:cNvPr>
            <p:cNvSpPr/>
            <p:nvPr/>
          </p:nvSpPr>
          <p:spPr>
            <a:xfrm>
              <a:off x="7092280" y="1364456"/>
              <a:ext cx="1706665" cy="26204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C8601A2-5341-4B95-B95D-5E91373647C0}"/>
              </a:ext>
            </a:extLst>
          </p:cNvPr>
          <p:cNvGrpSpPr/>
          <p:nvPr/>
        </p:nvGrpSpPr>
        <p:grpSpPr>
          <a:xfrm>
            <a:off x="1691680" y="4012126"/>
            <a:ext cx="1751726" cy="2690112"/>
            <a:chOff x="2834765" y="2989542"/>
            <a:chExt cx="1751726" cy="2690112"/>
          </a:xfrm>
        </p:grpSpPr>
        <p:pic>
          <p:nvPicPr>
            <p:cNvPr id="13" name="Picture 12">
              <a:extLst>
                <a:ext uri="{FF2B5EF4-FFF2-40B4-BE49-F238E27FC236}">
                  <a16:creationId xmlns:a16="http://schemas.microsoft.com/office/drawing/2014/main" id="{4E359614-48C9-4663-A00A-ED9BDB740708}"/>
                </a:ext>
              </a:extLst>
            </p:cNvPr>
            <p:cNvPicPr>
              <a:picLocks noChangeAspect="1"/>
            </p:cNvPicPr>
            <p:nvPr/>
          </p:nvPicPr>
          <p:blipFill>
            <a:blip r:embed="rId7"/>
            <a:stretch>
              <a:fillRect/>
            </a:stretch>
          </p:blipFill>
          <p:spPr>
            <a:xfrm>
              <a:off x="2871724" y="2989542"/>
              <a:ext cx="1714767" cy="2620402"/>
            </a:xfrm>
            <a:prstGeom prst="rect">
              <a:avLst/>
            </a:prstGeom>
          </p:spPr>
        </p:pic>
        <p:sp>
          <p:nvSpPr>
            <p:cNvPr id="17" name="Rectangle: Rounded Corners 16">
              <a:extLst>
                <a:ext uri="{FF2B5EF4-FFF2-40B4-BE49-F238E27FC236}">
                  <a16:creationId xmlns:a16="http://schemas.microsoft.com/office/drawing/2014/main" id="{55E95202-212B-4EC0-A802-979BA16154D1}"/>
                </a:ext>
              </a:extLst>
            </p:cNvPr>
            <p:cNvSpPr/>
            <p:nvPr/>
          </p:nvSpPr>
          <p:spPr>
            <a:xfrm>
              <a:off x="2834765" y="3059252"/>
              <a:ext cx="1706665" cy="26204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69ADCFAD-F3C8-44BF-BB98-E1F3108AED59}"/>
              </a:ext>
            </a:extLst>
          </p:cNvPr>
          <p:cNvGrpSpPr/>
          <p:nvPr/>
        </p:nvGrpSpPr>
        <p:grpSpPr>
          <a:xfrm>
            <a:off x="6963408" y="1295164"/>
            <a:ext cx="1767099" cy="2695575"/>
            <a:chOff x="5079981" y="2984079"/>
            <a:chExt cx="1767099" cy="2695575"/>
          </a:xfrm>
        </p:grpSpPr>
        <p:pic>
          <p:nvPicPr>
            <p:cNvPr id="11" name="Picture 10">
              <a:extLst>
                <a:ext uri="{FF2B5EF4-FFF2-40B4-BE49-F238E27FC236}">
                  <a16:creationId xmlns:a16="http://schemas.microsoft.com/office/drawing/2014/main" id="{A0942EF7-6A84-4A28-9D17-1EC30EBD2C2D}"/>
                </a:ext>
              </a:extLst>
            </p:cNvPr>
            <p:cNvPicPr>
              <a:picLocks noChangeAspect="1"/>
            </p:cNvPicPr>
            <p:nvPr/>
          </p:nvPicPr>
          <p:blipFill>
            <a:blip r:embed="rId8"/>
            <a:stretch>
              <a:fillRect/>
            </a:stretch>
          </p:blipFill>
          <p:spPr>
            <a:xfrm>
              <a:off x="5079981" y="2984079"/>
              <a:ext cx="1767099" cy="2695575"/>
            </a:xfrm>
            <a:prstGeom prst="rect">
              <a:avLst/>
            </a:prstGeom>
          </p:spPr>
        </p:pic>
        <p:sp>
          <p:nvSpPr>
            <p:cNvPr id="20" name="Rectangle: Rounded Corners 19">
              <a:extLst>
                <a:ext uri="{FF2B5EF4-FFF2-40B4-BE49-F238E27FC236}">
                  <a16:creationId xmlns:a16="http://schemas.microsoft.com/office/drawing/2014/main" id="{012901BF-00BD-4A43-B281-C431748B2864}"/>
                </a:ext>
              </a:extLst>
            </p:cNvPr>
            <p:cNvSpPr/>
            <p:nvPr/>
          </p:nvSpPr>
          <p:spPr>
            <a:xfrm>
              <a:off x="5116816" y="3059252"/>
              <a:ext cx="1706665" cy="26204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789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7F3F-2ED0-4ACF-8B34-739935DCB5EE}"/>
              </a:ext>
            </a:extLst>
          </p:cNvPr>
          <p:cNvSpPr>
            <a:spLocks noGrp="1"/>
          </p:cNvSpPr>
          <p:nvPr>
            <p:ph type="title"/>
          </p:nvPr>
        </p:nvSpPr>
        <p:spPr/>
        <p:txBody>
          <a:bodyPr/>
          <a:lstStyle/>
          <a:p>
            <a:r>
              <a:rPr lang="en-GB" sz="3100" dirty="0"/>
              <a:t>PLAYING GRIDLINES GEOMETRY</a:t>
            </a:r>
          </a:p>
        </p:txBody>
      </p:sp>
      <p:pic>
        <p:nvPicPr>
          <p:cNvPr id="5" name="Picture 4">
            <a:extLst>
              <a:ext uri="{FF2B5EF4-FFF2-40B4-BE49-F238E27FC236}">
                <a16:creationId xmlns:a16="http://schemas.microsoft.com/office/drawing/2014/main" id="{496FCF35-89B9-4560-BD98-91918484EA9A}"/>
              </a:ext>
            </a:extLst>
          </p:cNvPr>
          <p:cNvPicPr>
            <a:picLocks noChangeAspect="1"/>
          </p:cNvPicPr>
          <p:nvPr/>
        </p:nvPicPr>
        <p:blipFill rotWithShape="1">
          <a:blip r:embed="rId3"/>
          <a:srcRect t="6187"/>
          <a:stretch/>
        </p:blipFill>
        <p:spPr>
          <a:xfrm>
            <a:off x="827584" y="1268760"/>
            <a:ext cx="7272808" cy="4367456"/>
          </a:xfrm>
          <a:prstGeom prst="rect">
            <a:avLst/>
          </a:prstGeom>
        </p:spPr>
      </p:pic>
    </p:spTree>
    <p:extLst>
      <p:ext uri="{BB962C8B-B14F-4D97-AF65-F5344CB8AC3E}">
        <p14:creationId xmlns:p14="http://schemas.microsoft.com/office/powerpoint/2010/main" val="909674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7F3F-2ED0-4ACF-8B34-739935DCB5EE}"/>
              </a:ext>
            </a:extLst>
          </p:cNvPr>
          <p:cNvSpPr>
            <a:spLocks noGrp="1"/>
          </p:cNvSpPr>
          <p:nvPr>
            <p:ph type="title"/>
          </p:nvPr>
        </p:nvSpPr>
        <p:spPr/>
        <p:txBody>
          <a:bodyPr/>
          <a:lstStyle/>
          <a:p>
            <a:r>
              <a:rPr lang="en-GB" sz="3100" dirty="0"/>
              <a:t>PLAYING GRIDLINES GEOMETRY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9B96FA1-B8A3-48D5-819D-9EBC162E250F}"/>
                  </a:ext>
                </a:extLst>
              </p:cNvPr>
              <p:cNvSpPr>
                <a:spLocks noGrp="1"/>
              </p:cNvSpPr>
              <p:nvPr>
                <p:ph idx="1"/>
              </p:nvPr>
            </p:nvSpPr>
            <p:spPr>
              <a:xfrm>
                <a:off x="2988764" y="1600201"/>
                <a:ext cx="5698035" cy="3556991"/>
              </a:xfrm>
            </p:spPr>
            <p:txBody>
              <a:bodyPr>
                <a:normAutofit/>
              </a:bodyPr>
              <a:lstStyle/>
              <a:p>
                <a:pPr marL="0" indent="0">
                  <a:buNone/>
                </a:pPr>
                <a14:m>
                  <m:oMathPara xmlns:m="http://schemas.openxmlformats.org/officeDocument/2006/math">
                    <m:oMathParaPr>
                      <m:jc m:val="left"/>
                    </m:oMathParaPr>
                    <m:oMath xmlns:m="http://schemas.openxmlformats.org/officeDocument/2006/math">
                      <m:r>
                        <a:rPr lang="en-GB" sz="2400" b="0" i="1" smtClean="0">
                          <a:latin typeface="Cambria Math" panose="02040503050406030204" pitchFamily="18" charset="0"/>
                        </a:rPr>
                        <m:t>𝑥</m:t>
                      </m:r>
                      <m:r>
                        <a:rPr lang="en-GB" sz="2400" b="0" i="1" smtClean="0">
                          <a:latin typeface="Cambria Math" panose="02040503050406030204" pitchFamily="18" charset="0"/>
                        </a:rPr>
                        <m:t>+</m:t>
                      </m:r>
                      <m:r>
                        <a:rPr lang="en-GB" sz="2400" b="0" i="1" smtClean="0">
                          <a:latin typeface="Cambria Math" panose="02040503050406030204" pitchFamily="18" charset="0"/>
                        </a:rPr>
                        <m:t>𝑦</m:t>
                      </m:r>
                      <m:r>
                        <a:rPr lang="en-GB" sz="2400" b="0" i="1" smtClean="0">
                          <a:latin typeface="Cambria Math" panose="02040503050406030204" pitchFamily="18" charset="0"/>
                        </a:rPr>
                        <m:t>=180−53=127</m:t>
                      </m:r>
                    </m:oMath>
                  </m:oMathPara>
                </a14:m>
                <a:endParaRPr lang="en-GB" sz="2400" b="0" dirty="0"/>
              </a:p>
              <a:p>
                <a:pPr marL="0" indent="0">
                  <a:buNone/>
                </a:pPr>
                <a:r>
                  <a:rPr lang="en-GB" sz="2400" dirty="0"/>
                  <a:t>So, we need to make two numbers with a sum of 127.</a:t>
                </a:r>
              </a:p>
              <a:p>
                <a:pPr marL="0" indent="0">
                  <a:buNone/>
                </a:pPr>
                <a:r>
                  <a:rPr lang="en-GB" sz="2400" dirty="0"/>
                  <a:t>Use the 8 and 9 cards to end with 7. So, we need 110 more.</a:t>
                </a:r>
              </a:p>
              <a:p>
                <a:pPr marL="0" indent="0">
                  <a:buNone/>
                </a:pPr>
                <a:r>
                  <a:rPr lang="en-GB" sz="2400" dirty="0"/>
                  <a:t>Use 20 and 90 cards to make the 110.</a:t>
                </a:r>
              </a:p>
            </p:txBody>
          </p:sp>
        </mc:Choice>
        <mc:Fallback xmlns="">
          <p:sp>
            <p:nvSpPr>
              <p:cNvPr id="5" name="Content Placeholder 4">
                <a:extLst>
                  <a:ext uri="{FF2B5EF4-FFF2-40B4-BE49-F238E27FC236}">
                    <a16:creationId xmlns:a16="http://schemas.microsoft.com/office/drawing/2014/main" id="{E9B96FA1-B8A3-48D5-819D-9EBC162E250F}"/>
                  </a:ext>
                </a:extLst>
              </p:cNvPr>
              <p:cNvSpPr>
                <a:spLocks noGrp="1" noRot="1" noChangeAspect="1" noMove="1" noResize="1" noEditPoints="1" noAdjustHandles="1" noChangeArrowheads="1" noChangeShapeType="1" noTextEdit="1"/>
              </p:cNvSpPr>
              <p:nvPr>
                <p:ph idx="1"/>
              </p:nvPr>
            </p:nvSpPr>
            <p:spPr>
              <a:xfrm>
                <a:off x="2988764" y="1600201"/>
                <a:ext cx="5698035" cy="3556991"/>
              </a:xfrm>
              <a:blipFill>
                <a:blip r:embed="rId3"/>
                <a:stretch>
                  <a:fillRect l="-1604" r="-214"/>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09281462-7F79-48E7-995F-193FAB5D52E4}"/>
              </a:ext>
            </a:extLst>
          </p:cNvPr>
          <p:cNvPicPr>
            <a:picLocks noChangeAspect="1"/>
          </p:cNvPicPr>
          <p:nvPr/>
        </p:nvPicPr>
        <p:blipFill>
          <a:blip r:embed="rId4"/>
          <a:stretch>
            <a:fillRect/>
          </a:stretch>
        </p:blipFill>
        <p:spPr>
          <a:xfrm>
            <a:off x="611560" y="1412776"/>
            <a:ext cx="1952625" cy="2733675"/>
          </a:xfrm>
          <a:prstGeom prst="rect">
            <a:avLst/>
          </a:prstGeom>
        </p:spPr>
      </p:pic>
      <p:pic>
        <p:nvPicPr>
          <p:cNvPr id="10" name="Picture 9">
            <a:extLst>
              <a:ext uri="{FF2B5EF4-FFF2-40B4-BE49-F238E27FC236}">
                <a16:creationId xmlns:a16="http://schemas.microsoft.com/office/drawing/2014/main" id="{C892DC8B-0094-4D53-AE9C-FC3D9C2023E4}"/>
              </a:ext>
            </a:extLst>
          </p:cNvPr>
          <p:cNvPicPr>
            <a:picLocks noChangeAspect="1"/>
          </p:cNvPicPr>
          <p:nvPr/>
        </p:nvPicPr>
        <p:blipFill>
          <a:blip r:embed="rId5"/>
          <a:stretch>
            <a:fillRect/>
          </a:stretch>
        </p:blipFill>
        <p:spPr>
          <a:xfrm>
            <a:off x="1613178" y="4725144"/>
            <a:ext cx="3778826" cy="1807890"/>
          </a:xfrm>
          <a:prstGeom prst="rect">
            <a:avLst/>
          </a:prstGeom>
        </p:spPr>
      </p:pic>
      <p:grpSp>
        <p:nvGrpSpPr>
          <p:cNvPr id="19" name="Group 18">
            <a:extLst>
              <a:ext uri="{FF2B5EF4-FFF2-40B4-BE49-F238E27FC236}">
                <a16:creationId xmlns:a16="http://schemas.microsoft.com/office/drawing/2014/main" id="{70B705C4-9612-4CC4-88A3-A317D5F9EFE0}"/>
              </a:ext>
            </a:extLst>
          </p:cNvPr>
          <p:cNvGrpSpPr/>
          <p:nvPr/>
        </p:nvGrpSpPr>
        <p:grpSpPr>
          <a:xfrm>
            <a:off x="5940152" y="4189313"/>
            <a:ext cx="2767213" cy="1443336"/>
            <a:chOff x="6215278" y="4189313"/>
            <a:chExt cx="1540734" cy="751855"/>
          </a:xfrm>
        </p:grpSpPr>
        <p:pic>
          <p:nvPicPr>
            <p:cNvPr id="16" name="Picture 15">
              <a:extLst>
                <a:ext uri="{FF2B5EF4-FFF2-40B4-BE49-F238E27FC236}">
                  <a16:creationId xmlns:a16="http://schemas.microsoft.com/office/drawing/2014/main" id="{7B8A1ACA-596F-40E8-BE75-54BB6BB5CB15}"/>
                </a:ext>
              </a:extLst>
            </p:cNvPr>
            <p:cNvPicPr>
              <a:picLocks noChangeAspect="1"/>
            </p:cNvPicPr>
            <p:nvPr/>
          </p:nvPicPr>
          <p:blipFill>
            <a:blip r:embed="rId6"/>
            <a:stretch>
              <a:fillRect/>
            </a:stretch>
          </p:blipFill>
          <p:spPr>
            <a:xfrm>
              <a:off x="6215278" y="4189313"/>
              <a:ext cx="485775" cy="657225"/>
            </a:xfrm>
            <a:prstGeom prst="rect">
              <a:avLst/>
            </a:prstGeom>
          </p:spPr>
        </p:pic>
        <p:pic>
          <p:nvPicPr>
            <p:cNvPr id="18" name="Picture 17">
              <a:extLst>
                <a:ext uri="{FF2B5EF4-FFF2-40B4-BE49-F238E27FC236}">
                  <a16:creationId xmlns:a16="http://schemas.microsoft.com/office/drawing/2014/main" id="{B80BB7F6-C5C2-4528-AA4F-7E8D4ECBA096}"/>
                </a:ext>
              </a:extLst>
            </p:cNvPr>
            <p:cNvPicPr>
              <a:picLocks noChangeAspect="1"/>
            </p:cNvPicPr>
            <p:nvPr/>
          </p:nvPicPr>
          <p:blipFill>
            <a:blip r:embed="rId7"/>
            <a:stretch>
              <a:fillRect/>
            </a:stretch>
          </p:blipFill>
          <p:spPr>
            <a:xfrm>
              <a:off x="7024314" y="4247034"/>
              <a:ext cx="485775" cy="638175"/>
            </a:xfrm>
            <a:prstGeom prst="rect">
              <a:avLst/>
            </a:prstGeom>
          </p:spPr>
        </p:pic>
        <p:pic>
          <p:nvPicPr>
            <p:cNvPr id="12" name="Picture 11">
              <a:extLst>
                <a:ext uri="{FF2B5EF4-FFF2-40B4-BE49-F238E27FC236}">
                  <a16:creationId xmlns:a16="http://schemas.microsoft.com/office/drawing/2014/main" id="{0810E254-4BCC-4ABB-9E4A-884ACD8C329F}"/>
                </a:ext>
              </a:extLst>
            </p:cNvPr>
            <p:cNvPicPr>
              <a:picLocks noChangeAspect="1"/>
            </p:cNvPicPr>
            <p:nvPr/>
          </p:nvPicPr>
          <p:blipFill>
            <a:blip r:embed="rId8"/>
            <a:stretch>
              <a:fillRect/>
            </a:stretch>
          </p:blipFill>
          <p:spPr>
            <a:xfrm>
              <a:off x="7260712" y="4274418"/>
              <a:ext cx="495300" cy="666750"/>
            </a:xfrm>
            <a:prstGeom prst="rect">
              <a:avLst/>
            </a:prstGeom>
          </p:spPr>
        </p:pic>
        <p:pic>
          <p:nvPicPr>
            <p:cNvPr id="14" name="Picture 13">
              <a:extLst>
                <a:ext uri="{FF2B5EF4-FFF2-40B4-BE49-F238E27FC236}">
                  <a16:creationId xmlns:a16="http://schemas.microsoft.com/office/drawing/2014/main" id="{20A419EE-B55D-4295-B9B4-591D6EB0D8FA}"/>
                </a:ext>
              </a:extLst>
            </p:cNvPr>
            <p:cNvPicPr>
              <a:picLocks noChangeAspect="1"/>
            </p:cNvPicPr>
            <p:nvPr/>
          </p:nvPicPr>
          <p:blipFill>
            <a:blip r:embed="rId9"/>
            <a:stretch>
              <a:fillRect/>
            </a:stretch>
          </p:blipFill>
          <p:spPr>
            <a:xfrm>
              <a:off x="6444208" y="4293468"/>
              <a:ext cx="466725" cy="647700"/>
            </a:xfrm>
            <a:prstGeom prst="rect">
              <a:avLst/>
            </a:prstGeom>
          </p:spPr>
        </p:pic>
      </p:grpSp>
    </p:spTree>
    <p:extLst>
      <p:ext uri="{BB962C8B-B14F-4D97-AF65-F5344CB8AC3E}">
        <p14:creationId xmlns:p14="http://schemas.microsoft.com/office/powerpoint/2010/main" val="3615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GRIDLINES </a:t>
            </a:r>
            <a:r>
              <a:rPr lang="en-GB" dirty="0"/>
              <a:t>: HEATS AND FINAL</a:t>
            </a:r>
            <a:endParaRPr lang="en-US" dirty="0"/>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9" name="TextBox 8">
            <a:extLst>
              <a:ext uri="{FF2B5EF4-FFF2-40B4-BE49-F238E27FC236}">
                <a16:creationId xmlns:a16="http://schemas.microsoft.com/office/drawing/2014/main" id="{ED39015D-AB6C-4401-B5CE-1EF86CF411F1}"/>
              </a:ext>
            </a:extLst>
          </p:cNvPr>
          <p:cNvSpPr txBox="1"/>
          <p:nvPr/>
        </p:nvSpPr>
        <p:spPr>
          <a:xfrm>
            <a:off x="411280" y="1272029"/>
            <a:ext cx="5143680" cy="4524315"/>
          </a:xfrm>
          <a:prstGeom prst="rect">
            <a:avLst/>
          </a:prstGeom>
          <a:noFill/>
        </p:spPr>
        <p:txBody>
          <a:bodyPr wrap="square">
            <a:spAutoFit/>
          </a:bodyPr>
          <a:lstStyle/>
          <a:p>
            <a:pPr marL="342900" indent="-342900">
              <a:spcBef>
                <a:spcPts val="0"/>
              </a:spcBef>
              <a:buFont typeface="Arial" panose="020B0604020202020204" pitchFamily="34" charset="0"/>
              <a:buChar char="•"/>
            </a:pPr>
            <a:r>
              <a:rPr lang="en-US" sz="2200" dirty="0"/>
              <a:t>Three members solve cards together for a continuous 15-minute round.</a:t>
            </a:r>
          </a:p>
          <a:p>
            <a:pPr marL="342900" indent="-342900">
              <a:spcBef>
                <a:spcPts val="0"/>
              </a:spcBef>
              <a:buFont typeface="Arial" panose="020B0604020202020204" pitchFamily="34" charset="0"/>
              <a:buChar char="•"/>
            </a:pPr>
            <a:r>
              <a:rPr lang="en-US" sz="2200" dirty="0"/>
              <a:t>Solved cards kept by table judge for scoring. Used problem and number cards replaced to keep three/ten in play. </a:t>
            </a:r>
          </a:p>
          <a:p>
            <a:pPr marL="342900" indent="-342900">
              <a:spcBef>
                <a:spcPts val="0"/>
              </a:spcBef>
              <a:buFont typeface="Arial" panose="020B0604020202020204" pitchFamily="34" charset="0"/>
              <a:buChar char="•"/>
            </a:pPr>
            <a:r>
              <a:rPr lang="en-US" sz="2200" dirty="0"/>
              <a:t>Players have three “I give up” cards. Each allows replacement of any number of problem and/or number cards.</a:t>
            </a:r>
          </a:p>
          <a:p>
            <a:pPr marL="342900" indent="-342900">
              <a:spcBef>
                <a:spcPts val="0"/>
              </a:spcBef>
              <a:buFont typeface="Arial" panose="020B0604020202020204" pitchFamily="34" charset="0"/>
              <a:buChar char="•"/>
            </a:pPr>
            <a:r>
              <a:rPr lang="en-US" sz="2200" dirty="0"/>
              <a:t>Total score somehow in proportion to difficulty level of cards solved (0/1/2/3).</a:t>
            </a:r>
          </a:p>
          <a:p>
            <a:pPr marL="342900" indent="-342900">
              <a:spcBef>
                <a:spcPts val="0"/>
              </a:spcBef>
              <a:buFont typeface="Arial" panose="020B0604020202020204" pitchFamily="34" charset="0"/>
              <a:buChar char="•"/>
            </a:pPr>
            <a:r>
              <a:rPr lang="en-US" sz="2200" dirty="0"/>
              <a:t>The 2023 Final was won on exceptional </a:t>
            </a:r>
            <a:r>
              <a:rPr lang="en-US" sz="2200" dirty="0" err="1"/>
              <a:t>GridLines</a:t>
            </a:r>
            <a:r>
              <a:rPr lang="en-US" sz="2200" dirty="0"/>
              <a:t> performance!</a:t>
            </a:r>
          </a:p>
          <a:p>
            <a:pPr marL="0" indent="0">
              <a:spcBef>
                <a:spcPts val="0"/>
              </a:spcBef>
              <a:buNone/>
            </a:pPr>
            <a:r>
              <a:rPr lang="en-US" sz="2400" dirty="0"/>
              <a:t> </a:t>
            </a:r>
          </a:p>
        </p:txBody>
      </p:sp>
      <p:pic>
        <p:nvPicPr>
          <p:cNvPr id="8" name="Picture 7">
            <a:extLst>
              <a:ext uri="{FF2B5EF4-FFF2-40B4-BE49-F238E27FC236}">
                <a16:creationId xmlns:a16="http://schemas.microsoft.com/office/drawing/2014/main" id="{ABAEB33F-B111-423B-84C6-8C8F5B3A31BB}"/>
              </a:ext>
            </a:extLst>
          </p:cNvPr>
          <p:cNvPicPr>
            <a:picLocks noChangeAspect="1"/>
          </p:cNvPicPr>
          <p:nvPr/>
        </p:nvPicPr>
        <p:blipFill>
          <a:blip r:embed="rId3"/>
          <a:stretch>
            <a:fillRect/>
          </a:stretch>
        </p:blipFill>
        <p:spPr>
          <a:xfrm>
            <a:off x="5724128" y="1339138"/>
            <a:ext cx="3131840" cy="1946819"/>
          </a:xfrm>
          <a:prstGeom prst="rect">
            <a:avLst/>
          </a:prstGeom>
        </p:spPr>
      </p:pic>
      <p:sp>
        <p:nvSpPr>
          <p:cNvPr id="10" name="TextBox 9">
            <a:extLst>
              <a:ext uri="{FF2B5EF4-FFF2-40B4-BE49-F238E27FC236}">
                <a16:creationId xmlns:a16="http://schemas.microsoft.com/office/drawing/2014/main" id="{ECD65289-DD3C-44FC-8EDF-BBC05814FEFC}"/>
              </a:ext>
            </a:extLst>
          </p:cNvPr>
          <p:cNvSpPr txBox="1"/>
          <p:nvPr/>
        </p:nvSpPr>
        <p:spPr>
          <a:xfrm>
            <a:off x="5508104" y="3436967"/>
            <a:ext cx="3528392" cy="2123658"/>
          </a:xfrm>
          <a:prstGeom prst="rect">
            <a:avLst/>
          </a:prstGeom>
          <a:noFill/>
          <a:ln>
            <a:solidFill>
              <a:schemeClr val="accent1"/>
            </a:solidFill>
          </a:ln>
        </p:spPr>
        <p:txBody>
          <a:bodyPr wrap="square" rtlCol="0">
            <a:spAutoFit/>
          </a:bodyPr>
          <a:lstStyle/>
          <a:p>
            <a:r>
              <a:rPr lang="en-GB" sz="2200" b="1" dirty="0"/>
              <a:t>Substitutions</a:t>
            </a:r>
            <a:r>
              <a:rPr lang="en-GB" sz="2200" dirty="0"/>
              <a:t>: as often as you like with only 3 players at the table at a time.</a:t>
            </a:r>
          </a:p>
          <a:p>
            <a:r>
              <a:rPr lang="en-GB" sz="2200" dirty="0"/>
              <a:t>Solutions are shown and explained to a table judge, not written down. </a:t>
            </a:r>
          </a:p>
        </p:txBody>
      </p:sp>
      <p:sp>
        <p:nvSpPr>
          <p:cNvPr id="4" name="TextBox 3">
            <a:extLst>
              <a:ext uri="{FF2B5EF4-FFF2-40B4-BE49-F238E27FC236}">
                <a16:creationId xmlns:a16="http://schemas.microsoft.com/office/drawing/2014/main" id="{E0D40E33-1544-4647-8FD4-1D090AC2671B}"/>
              </a:ext>
            </a:extLst>
          </p:cNvPr>
          <p:cNvSpPr txBox="1"/>
          <p:nvPr/>
        </p:nvSpPr>
        <p:spPr>
          <a:xfrm>
            <a:off x="1994030" y="5465400"/>
            <a:ext cx="2721986" cy="954107"/>
          </a:xfrm>
          <a:prstGeom prst="rect">
            <a:avLst/>
          </a:prstGeom>
          <a:solidFill>
            <a:srgbClr val="FF0066"/>
          </a:solidFill>
        </p:spPr>
        <p:txBody>
          <a:bodyPr wrap="square" rtlCol="0">
            <a:spAutoFit/>
          </a:bodyPr>
          <a:lstStyle/>
          <a:p>
            <a:r>
              <a:rPr lang="en-GB" sz="2800" dirty="0">
                <a:solidFill>
                  <a:schemeClr val="bg1"/>
                </a:solidFill>
              </a:rPr>
              <a:t>Watch the video after this session.</a:t>
            </a:r>
          </a:p>
        </p:txBody>
      </p:sp>
    </p:spTree>
    <p:extLst>
      <p:ext uri="{BB962C8B-B14F-4D97-AF65-F5344CB8AC3E}">
        <p14:creationId xmlns:p14="http://schemas.microsoft.com/office/powerpoint/2010/main" val="154657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758EE3D-D43A-4BBD-B0E7-AE1A87F4A77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BAE5AE67-8550-440B-873E-BF6E0E4E0229}"/>
              </a:ext>
            </a:extLst>
          </p:cNvPr>
          <p:cNvPicPr>
            <a:picLocks noChangeAspect="1"/>
          </p:cNvPicPr>
          <p:nvPr/>
        </p:nvPicPr>
        <p:blipFill rotWithShape="1">
          <a:blip r:embed="rId3"/>
          <a:srcRect l="4986" t="4038" r="52988" b="10166"/>
          <a:stretch/>
        </p:blipFill>
        <p:spPr>
          <a:xfrm>
            <a:off x="519069" y="297909"/>
            <a:ext cx="1748675" cy="1834947"/>
          </a:xfrm>
          <a:prstGeom prst="rect">
            <a:avLst/>
          </a:prstGeom>
        </p:spPr>
      </p:pic>
      <p:sp>
        <p:nvSpPr>
          <p:cNvPr id="4" name="Rectangle: Rounded Corners 3">
            <a:extLst>
              <a:ext uri="{FF2B5EF4-FFF2-40B4-BE49-F238E27FC236}">
                <a16:creationId xmlns:a16="http://schemas.microsoft.com/office/drawing/2014/main" id="{FD1709ED-ED39-4366-A19D-14068DE29EB0}"/>
              </a:ext>
            </a:extLst>
          </p:cNvPr>
          <p:cNvSpPr/>
          <p:nvPr/>
        </p:nvSpPr>
        <p:spPr>
          <a:xfrm>
            <a:off x="467544" y="116632"/>
            <a:ext cx="1872208" cy="2736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B5F9EEC1-AC24-4019-9AD3-8A4DF460FA60}"/>
              </a:ext>
            </a:extLst>
          </p:cNvPr>
          <p:cNvSpPr/>
          <p:nvPr/>
        </p:nvSpPr>
        <p:spPr>
          <a:xfrm>
            <a:off x="2583668" y="116632"/>
            <a:ext cx="1872208" cy="2736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77554443-98F2-419E-9255-64083D6ACCE9}"/>
              </a:ext>
            </a:extLst>
          </p:cNvPr>
          <p:cNvSpPr/>
          <p:nvPr/>
        </p:nvSpPr>
        <p:spPr>
          <a:xfrm>
            <a:off x="6815917" y="116632"/>
            <a:ext cx="1872208" cy="2736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D14108FE-C46C-4F6A-B71B-81E00C7BC233}"/>
              </a:ext>
            </a:extLst>
          </p:cNvPr>
          <p:cNvSpPr/>
          <p:nvPr/>
        </p:nvSpPr>
        <p:spPr>
          <a:xfrm flipH="1">
            <a:off x="735523" y="2996952"/>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40</a:t>
            </a:r>
          </a:p>
        </p:txBody>
      </p:sp>
      <p:sp>
        <p:nvSpPr>
          <p:cNvPr id="9" name="Rectangle: Rounded Corners 8">
            <a:extLst>
              <a:ext uri="{FF2B5EF4-FFF2-40B4-BE49-F238E27FC236}">
                <a16:creationId xmlns:a16="http://schemas.microsoft.com/office/drawing/2014/main" id="{8D989007-5713-43F7-AB4F-801E3FE368F1}"/>
              </a:ext>
            </a:extLst>
          </p:cNvPr>
          <p:cNvSpPr/>
          <p:nvPr/>
        </p:nvSpPr>
        <p:spPr>
          <a:xfrm flipH="1">
            <a:off x="2360716" y="2996952"/>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4</a:t>
            </a:r>
          </a:p>
        </p:txBody>
      </p:sp>
      <p:sp>
        <p:nvSpPr>
          <p:cNvPr id="10" name="Rectangle: Rounded Corners 9">
            <a:extLst>
              <a:ext uri="{FF2B5EF4-FFF2-40B4-BE49-F238E27FC236}">
                <a16:creationId xmlns:a16="http://schemas.microsoft.com/office/drawing/2014/main" id="{F19ECFD2-042A-461D-9CD7-433F69B5B56E}"/>
              </a:ext>
            </a:extLst>
          </p:cNvPr>
          <p:cNvSpPr/>
          <p:nvPr/>
        </p:nvSpPr>
        <p:spPr>
          <a:xfrm flipH="1">
            <a:off x="3985909" y="2996952"/>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5</a:t>
            </a:r>
          </a:p>
        </p:txBody>
      </p:sp>
      <p:sp>
        <p:nvSpPr>
          <p:cNvPr id="11" name="Rectangle: Rounded Corners 10">
            <a:extLst>
              <a:ext uri="{FF2B5EF4-FFF2-40B4-BE49-F238E27FC236}">
                <a16:creationId xmlns:a16="http://schemas.microsoft.com/office/drawing/2014/main" id="{B60BA8D8-B50C-4331-89ED-583C2459E624}"/>
              </a:ext>
            </a:extLst>
          </p:cNvPr>
          <p:cNvSpPr/>
          <p:nvPr/>
        </p:nvSpPr>
        <p:spPr>
          <a:xfrm flipH="1">
            <a:off x="5611102" y="2996952"/>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1</a:t>
            </a:r>
          </a:p>
        </p:txBody>
      </p:sp>
      <p:sp>
        <p:nvSpPr>
          <p:cNvPr id="12" name="Rectangle: Rounded Corners 11">
            <a:extLst>
              <a:ext uri="{FF2B5EF4-FFF2-40B4-BE49-F238E27FC236}">
                <a16:creationId xmlns:a16="http://schemas.microsoft.com/office/drawing/2014/main" id="{1232BF5C-A527-4C6E-9FA9-79C632E6D89E}"/>
              </a:ext>
            </a:extLst>
          </p:cNvPr>
          <p:cNvSpPr/>
          <p:nvPr/>
        </p:nvSpPr>
        <p:spPr>
          <a:xfrm flipH="1">
            <a:off x="7236296" y="2996952"/>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2</a:t>
            </a:r>
          </a:p>
        </p:txBody>
      </p:sp>
      <p:sp>
        <p:nvSpPr>
          <p:cNvPr id="13" name="Rectangle: Rounded Corners 12">
            <a:extLst>
              <a:ext uri="{FF2B5EF4-FFF2-40B4-BE49-F238E27FC236}">
                <a16:creationId xmlns:a16="http://schemas.microsoft.com/office/drawing/2014/main" id="{F32D7D93-D38B-413B-AE91-33DD0346B00D}"/>
              </a:ext>
            </a:extLst>
          </p:cNvPr>
          <p:cNvSpPr/>
          <p:nvPr/>
        </p:nvSpPr>
        <p:spPr>
          <a:xfrm flipH="1">
            <a:off x="755576" y="4869160"/>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3</a:t>
            </a:r>
          </a:p>
        </p:txBody>
      </p:sp>
      <p:sp>
        <p:nvSpPr>
          <p:cNvPr id="14" name="Rectangle: Rounded Corners 13">
            <a:extLst>
              <a:ext uri="{FF2B5EF4-FFF2-40B4-BE49-F238E27FC236}">
                <a16:creationId xmlns:a16="http://schemas.microsoft.com/office/drawing/2014/main" id="{B8AB5E56-182D-4E7D-8D8C-A1FA592A3EE4}"/>
              </a:ext>
            </a:extLst>
          </p:cNvPr>
          <p:cNvSpPr/>
          <p:nvPr/>
        </p:nvSpPr>
        <p:spPr>
          <a:xfrm flipH="1">
            <a:off x="2380769" y="4869160"/>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60</a:t>
            </a:r>
          </a:p>
        </p:txBody>
      </p:sp>
      <p:sp>
        <p:nvSpPr>
          <p:cNvPr id="15" name="Rectangle: Rounded Corners 14">
            <a:extLst>
              <a:ext uri="{FF2B5EF4-FFF2-40B4-BE49-F238E27FC236}">
                <a16:creationId xmlns:a16="http://schemas.microsoft.com/office/drawing/2014/main" id="{E027FE64-93DD-4982-9FE3-5B63BFE8143D}"/>
              </a:ext>
            </a:extLst>
          </p:cNvPr>
          <p:cNvSpPr/>
          <p:nvPr/>
        </p:nvSpPr>
        <p:spPr>
          <a:xfrm flipH="1">
            <a:off x="4005962" y="4869160"/>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7</a:t>
            </a:r>
          </a:p>
        </p:txBody>
      </p:sp>
      <p:sp>
        <p:nvSpPr>
          <p:cNvPr id="16" name="Rectangle: Rounded Corners 15">
            <a:extLst>
              <a:ext uri="{FF2B5EF4-FFF2-40B4-BE49-F238E27FC236}">
                <a16:creationId xmlns:a16="http://schemas.microsoft.com/office/drawing/2014/main" id="{5C3213ED-9C71-404B-B024-B605E5560746}"/>
              </a:ext>
            </a:extLst>
          </p:cNvPr>
          <p:cNvSpPr/>
          <p:nvPr/>
        </p:nvSpPr>
        <p:spPr>
          <a:xfrm flipH="1">
            <a:off x="5631155" y="4869160"/>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tx1"/>
                </a:solidFill>
                <a:latin typeface="Arial Narrow" panose="020B0606020202030204" pitchFamily="34" charset="0"/>
                <a:cs typeface="Calibri" panose="020F0502020204030204" pitchFamily="34" charset="0"/>
              </a:rPr>
              <a:t>100</a:t>
            </a:r>
            <a:endParaRPr lang="en-GB" sz="5400" dirty="0">
              <a:solidFill>
                <a:schemeClr val="tx1"/>
              </a:solidFill>
              <a:latin typeface="Arial Narrow" panose="020B0606020202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CCF5AE1E-46C6-4099-A5E6-9665C64BA9A6}"/>
              </a:ext>
            </a:extLst>
          </p:cNvPr>
          <p:cNvSpPr/>
          <p:nvPr/>
        </p:nvSpPr>
        <p:spPr>
          <a:xfrm flipH="1">
            <a:off x="7256349" y="4869160"/>
            <a:ext cx="1224136" cy="178912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Arial Narrow" panose="020B0606020202030204" pitchFamily="34" charset="0"/>
                <a:cs typeface="Calibri" panose="020F0502020204030204" pitchFamily="34" charset="0"/>
              </a:rPr>
              <a:t>1</a:t>
            </a:r>
          </a:p>
        </p:txBody>
      </p:sp>
      <p:sp>
        <p:nvSpPr>
          <p:cNvPr id="19" name="Oval 18">
            <a:extLst>
              <a:ext uri="{FF2B5EF4-FFF2-40B4-BE49-F238E27FC236}">
                <a16:creationId xmlns:a16="http://schemas.microsoft.com/office/drawing/2014/main" id="{8CAE6993-D0DA-40C2-AEDB-2E1B1B0571E4}"/>
              </a:ext>
            </a:extLst>
          </p:cNvPr>
          <p:cNvSpPr/>
          <p:nvPr/>
        </p:nvSpPr>
        <p:spPr>
          <a:xfrm>
            <a:off x="539552" y="2329962"/>
            <a:ext cx="376345" cy="37634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p>
        </p:txBody>
      </p:sp>
      <p:sp>
        <p:nvSpPr>
          <p:cNvPr id="20" name="Oval 19">
            <a:extLst>
              <a:ext uri="{FF2B5EF4-FFF2-40B4-BE49-F238E27FC236}">
                <a16:creationId xmlns:a16="http://schemas.microsoft.com/office/drawing/2014/main" id="{57AF58C8-A20E-48CA-9D73-D0B4BAFEDE03}"/>
              </a:ext>
            </a:extLst>
          </p:cNvPr>
          <p:cNvSpPr/>
          <p:nvPr/>
        </p:nvSpPr>
        <p:spPr>
          <a:xfrm>
            <a:off x="1891399" y="2329962"/>
            <a:ext cx="376345" cy="376345"/>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sp>
        <p:nvSpPr>
          <p:cNvPr id="21" name="Oval 20">
            <a:extLst>
              <a:ext uri="{FF2B5EF4-FFF2-40B4-BE49-F238E27FC236}">
                <a16:creationId xmlns:a16="http://schemas.microsoft.com/office/drawing/2014/main" id="{DD241A01-9A04-4898-8FC2-292B01313959}"/>
              </a:ext>
            </a:extLst>
          </p:cNvPr>
          <p:cNvSpPr/>
          <p:nvPr/>
        </p:nvSpPr>
        <p:spPr>
          <a:xfrm>
            <a:off x="2699792" y="2329962"/>
            <a:ext cx="376345" cy="37634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p>
        </p:txBody>
      </p:sp>
      <p:sp>
        <p:nvSpPr>
          <p:cNvPr id="22" name="Oval 21">
            <a:extLst>
              <a:ext uri="{FF2B5EF4-FFF2-40B4-BE49-F238E27FC236}">
                <a16:creationId xmlns:a16="http://schemas.microsoft.com/office/drawing/2014/main" id="{291F5ABC-D4B0-49A4-8A1F-1E5202ACBDF2}"/>
              </a:ext>
            </a:extLst>
          </p:cNvPr>
          <p:cNvSpPr/>
          <p:nvPr/>
        </p:nvSpPr>
        <p:spPr>
          <a:xfrm>
            <a:off x="3979631" y="2329962"/>
            <a:ext cx="376345" cy="376345"/>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t>
            </a:r>
          </a:p>
        </p:txBody>
      </p:sp>
      <p:sp>
        <p:nvSpPr>
          <p:cNvPr id="23" name="Oval 22">
            <a:extLst>
              <a:ext uri="{FF2B5EF4-FFF2-40B4-BE49-F238E27FC236}">
                <a16:creationId xmlns:a16="http://schemas.microsoft.com/office/drawing/2014/main" id="{B323E92C-7316-4B9D-93D8-EB37B445B2A7}"/>
              </a:ext>
            </a:extLst>
          </p:cNvPr>
          <p:cNvSpPr/>
          <p:nvPr/>
        </p:nvSpPr>
        <p:spPr>
          <a:xfrm>
            <a:off x="4952081" y="2329962"/>
            <a:ext cx="376345" cy="37634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Oval 23">
            <a:extLst>
              <a:ext uri="{FF2B5EF4-FFF2-40B4-BE49-F238E27FC236}">
                <a16:creationId xmlns:a16="http://schemas.microsoft.com/office/drawing/2014/main" id="{43FB5D39-AA1E-4F01-96D6-F48DDFE25E4E}"/>
              </a:ext>
            </a:extLst>
          </p:cNvPr>
          <p:cNvSpPr/>
          <p:nvPr/>
        </p:nvSpPr>
        <p:spPr>
          <a:xfrm>
            <a:off x="6008387" y="2329962"/>
            <a:ext cx="376345" cy="376345"/>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Oval 24">
            <a:extLst>
              <a:ext uri="{FF2B5EF4-FFF2-40B4-BE49-F238E27FC236}">
                <a16:creationId xmlns:a16="http://schemas.microsoft.com/office/drawing/2014/main" id="{A9C18DDF-1E59-4833-8ED5-521A1FE48C6E}"/>
              </a:ext>
            </a:extLst>
          </p:cNvPr>
          <p:cNvSpPr/>
          <p:nvPr/>
        </p:nvSpPr>
        <p:spPr>
          <a:xfrm>
            <a:off x="6948264" y="2329962"/>
            <a:ext cx="376345" cy="37634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6" name="Oval 25">
            <a:extLst>
              <a:ext uri="{FF2B5EF4-FFF2-40B4-BE49-F238E27FC236}">
                <a16:creationId xmlns:a16="http://schemas.microsoft.com/office/drawing/2014/main" id="{8B8DF241-19BA-4E3A-9C6B-512CBABBB3AA}"/>
              </a:ext>
            </a:extLst>
          </p:cNvPr>
          <p:cNvSpPr/>
          <p:nvPr/>
        </p:nvSpPr>
        <p:spPr>
          <a:xfrm>
            <a:off x="8244408" y="2329962"/>
            <a:ext cx="376345" cy="376345"/>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t>
            </a:r>
          </a:p>
        </p:txBody>
      </p:sp>
      <p:sp>
        <p:nvSpPr>
          <p:cNvPr id="27" name="Oval 26">
            <a:extLst>
              <a:ext uri="{FF2B5EF4-FFF2-40B4-BE49-F238E27FC236}">
                <a16:creationId xmlns:a16="http://schemas.microsoft.com/office/drawing/2014/main" id="{AEED4928-9D09-4409-8A10-A3FCAEA83FCD}"/>
              </a:ext>
            </a:extLst>
          </p:cNvPr>
          <p:cNvSpPr/>
          <p:nvPr/>
        </p:nvSpPr>
        <p:spPr>
          <a:xfrm>
            <a:off x="1599853" y="4399488"/>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29" name="Oval 28">
            <a:extLst>
              <a:ext uri="{FF2B5EF4-FFF2-40B4-BE49-F238E27FC236}">
                <a16:creationId xmlns:a16="http://schemas.microsoft.com/office/drawing/2014/main" id="{15AC6311-A9C1-4EA3-88D7-ADE55072B8AC}"/>
              </a:ext>
            </a:extLst>
          </p:cNvPr>
          <p:cNvSpPr/>
          <p:nvPr/>
        </p:nvSpPr>
        <p:spPr>
          <a:xfrm>
            <a:off x="3225641" y="4399488"/>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0" name="Oval 29">
            <a:extLst>
              <a:ext uri="{FF2B5EF4-FFF2-40B4-BE49-F238E27FC236}">
                <a16:creationId xmlns:a16="http://schemas.microsoft.com/office/drawing/2014/main" id="{B0ABAE2F-468C-417E-9E58-9D3DFECCDF02}"/>
              </a:ext>
            </a:extLst>
          </p:cNvPr>
          <p:cNvSpPr/>
          <p:nvPr/>
        </p:nvSpPr>
        <p:spPr>
          <a:xfrm>
            <a:off x="4851429" y="4399488"/>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1" name="Oval 30">
            <a:extLst>
              <a:ext uri="{FF2B5EF4-FFF2-40B4-BE49-F238E27FC236}">
                <a16:creationId xmlns:a16="http://schemas.microsoft.com/office/drawing/2014/main" id="{6EE6B546-BFA9-42F7-8EBF-80672C86461F}"/>
              </a:ext>
            </a:extLst>
          </p:cNvPr>
          <p:cNvSpPr/>
          <p:nvPr/>
        </p:nvSpPr>
        <p:spPr>
          <a:xfrm>
            <a:off x="6477217" y="4399488"/>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2" name="Oval 31">
            <a:extLst>
              <a:ext uri="{FF2B5EF4-FFF2-40B4-BE49-F238E27FC236}">
                <a16:creationId xmlns:a16="http://schemas.microsoft.com/office/drawing/2014/main" id="{CD0B3F15-7B8E-4034-AFC8-C8F7B12BC92B}"/>
              </a:ext>
            </a:extLst>
          </p:cNvPr>
          <p:cNvSpPr/>
          <p:nvPr/>
        </p:nvSpPr>
        <p:spPr>
          <a:xfrm>
            <a:off x="8103005" y="4399488"/>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3" name="Oval 32">
            <a:extLst>
              <a:ext uri="{FF2B5EF4-FFF2-40B4-BE49-F238E27FC236}">
                <a16:creationId xmlns:a16="http://schemas.microsoft.com/office/drawing/2014/main" id="{460F8287-AD5C-4388-BF3B-423BBE9CC82B}"/>
              </a:ext>
            </a:extLst>
          </p:cNvPr>
          <p:cNvSpPr/>
          <p:nvPr/>
        </p:nvSpPr>
        <p:spPr>
          <a:xfrm>
            <a:off x="1619672" y="6237312"/>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4" name="Oval 33">
            <a:extLst>
              <a:ext uri="{FF2B5EF4-FFF2-40B4-BE49-F238E27FC236}">
                <a16:creationId xmlns:a16="http://schemas.microsoft.com/office/drawing/2014/main" id="{46DFBC63-7ABE-4D32-A6B4-B7C61F03E09F}"/>
              </a:ext>
            </a:extLst>
          </p:cNvPr>
          <p:cNvSpPr/>
          <p:nvPr/>
        </p:nvSpPr>
        <p:spPr>
          <a:xfrm>
            <a:off x="3245460" y="6237312"/>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5" name="Oval 34">
            <a:extLst>
              <a:ext uri="{FF2B5EF4-FFF2-40B4-BE49-F238E27FC236}">
                <a16:creationId xmlns:a16="http://schemas.microsoft.com/office/drawing/2014/main" id="{DE168C66-A40C-4ECA-8E21-2FC0705973C6}"/>
              </a:ext>
            </a:extLst>
          </p:cNvPr>
          <p:cNvSpPr/>
          <p:nvPr/>
        </p:nvSpPr>
        <p:spPr>
          <a:xfrm>
            <a:off x="4871248" y="6237312"/>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6" name="Oval 35">
            <a:extLst>
              <a:ext uri="{FF2B5EF4-FFF2-40B4-BE49-F238E27FC236}">
                <a16:creationId xmlns:a16="http://schemas.microsoft.com/office/drawing/2014/main" id="{87EC9E40-5AA4-4C85-B58D-DC2B9C3E8AA8}"/>
              </a:ext>
            </a:extLst>
          </p:cNvPr>
          <p:cNvSpPr/>
          <p:nvPr/>
        </p:nvSpPr>
        <p:spPr>
          <a:xfrm>
            <a:off x="6497036" y="6237312"/>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p:sp>
        <p:nvSpPr>
          <p:cNvPr id="37" name="Oval 36">
            <a:extLst>
              <a:ext uri="{FF2B5EF4-FFF2-40B4-BE49-F238E27FC236}">
                <a16:creationId xmlns:a16="http://schemas.microsoft.com/office/drawing/2014/main" id="{C58F93D8-C31A-4CEB-8DF3-1123D5E6841F}"/>
              </a:ext>
            </a:extLst>
          </p:cNvPr>
          <p:cNvSpPr/>
          <p:nvPr/>
        </p:nvSpPr>
        <p:spPr>
          <a:xfrm>
            <a:off x="8122824" y="6237312"/>
            <a:ext cx="285419" cy="285419"/>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C4842F5-EC5D-43ED-97BA-5A5DA5AB3A35}"/>
                  </a:ext>
                </a:extLst>
              </p:cNvPr>
              <p:cNvSpPr txBox="1"/>
              <p:nvPr/>
            </p:nvSpPr>
            <p:spPr>
              <a:xfrm>
                <a:off x="1093612" y="2329352"/>
                <a:ext cx="599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oMath>
                  </m:oMathPara>
                </a14:m>
                <a:endParaRPr lang="en-GB" dirty="0"/>
              </a:p>
            </p:txBody>
          </p:sp>
        </mc:Choice>
        <mc:Fallback xmlns="">
          <p:sp>
            <p:nvSpPr>
              <p:cNvPr id="28" name="TextBox 27">
                <a:extLst>
                  <a:ext uri="{FF2B5EF4-FFF2-40B4-BE49-F238E27FC236}">
                    <a16:creationId xmlns:a16="http://schemas.microsoft.com/office/drawing/2014/main" id="{8C4842F5-EC5D-43ED-97BA-5A5DA5AB3A35}"/>
                  </a:ext>
                </a:extLst>
              </p:cNvPr>
              <p:cNvSpPr txBox="1">
                <a:spLocks noRot="1" noChangeAspect="1" noMove="1" noResize="1" noEditPoints="1" noAdjustHandles="1" noChangeArrowheads="1" noChangeShapeType="1" noTextEdit="1"/>
              </p:cNvSpPr>
              <p:nvPr/>
            </p:nvSpPr>
            <p:spPr>
              <a:xfrm>
                <a:off x="1093612" y="2329352"/>
                <a:ext cx="599588" cy="369332"/>
              </a:xfrm>
              <a:prstGeom prst="rect">
                <a:avLst/>
              </a:prstGeom>
              <a:blipFill>
                <a:blip r:embed="rId4"/>
                <a:stretch>
                  <a:fillRect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9AAF9D7-C847-413D-A5E0-AD8CC1CBCA82}"/>
                  </a:ext>
                </a:extLst>
              </p:cNvPr>
              <p:cNvSpPr txBox="1"/>
              <p:nvPr/>
            </p:nvSpPr>
            <p:spPr>
              <a:xfrm>
                <a:off x="3131840" y="2329352"/>
                <a:ext cx="8340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𝐴</m:t>
                      </m:r>
                      <m:r>
                        <a:rPr lang="en-GB" b="0" i="1" smtClean="0">
                          <a:latin typeface="Cambria Math" panose="02040503050406030204" pitchFamily="18" charset="0"/>
                        </a:rPr>
                        <m:t>,</m:t>
                      </m:r>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𝑏</m:t>
                      </m:r>
                    </m:oMath>
                  </m:oMathPara>
                </a14:m>
                <a:endParaRPr lang="en-GB" dirty="0"/>
              </a:p>
            </p:txBody>
          </p:sp>
        </mc:Choice>
        <mc:Fallback xmlns="">
          <p:sp>
            <p:nvSpPr>
              <p:cNvPr id="39" name="TextBox 38">
                <a:extLst>
                  <a:ext uri="{FF2B5EF4-FFF2-40B4-BE49-F238E27FC236}">
                    <a16:creationId xmlns:a16="http://schemas.microsoft.com/office/drawing/2014/main" id="{39AAF9D7-C847-413D-A5E0-AD8CC1CBCA82}"/>
                  </a:ext>
                </a:extLst>
              </p:cNvPr>
              <p:cNvSpPr txBox="1">
                <a:spLocks noRot="1" noChangeAspect="1" noMove="1" noResize="1" noEditPoints="1" noAdjustHandles="1" noChangeArrowheads="1" noChangeShapeType="1" noTextEdit="1"/>
              </p:cNvSpPr>
              <p:nvPr/>
            </p:nvSpPr>
            <p:spPr>
              <a:xfrm>
                <a:off x="3131840" y="2329352"/>
                <a:ext cx="834011"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B28CFE3-7F76-46BF-9665-D223C3A08F6C}"/>
                  </a:ext>
                </a:extLst>
              </p:cNvPr>
              <p:cNvSpPr txBox="1"/>
              <p:nvPr/>
            </p:nvSpPr>
            <p:spPr>
              <a:xfrm>
                <a:off x="5357896" y="2329352"/>
                <a:ext cx="599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𝑦</m:t>
                      </m:r>
                    </m:oMath>
                  </m:oMathPara>
                </a14:m>
                <a:endParaRPr lang="en-GB" dirty="0"/>
              </a:p>
            </p:txBody>
          </p:sp>
        </mc:Choice>
        <mc:Fallback xmlns="">
          <p:sp>
            <p:nvSpPr>
              <p:cNvPr id="40" name="TextBox 39">
                <a:extLst>
                  <a:ext uri="{FF2B5EF4-FFF2-40B4-BE49-F238E27FC236}">
                    <a16:creationId xmlns:a16="http://schemas.microsoft.com/office/drawing/2014/main" id="{4B28CFE3-7F76-46BF-9665-D223C3A08F6C}"/>
                  </a:ext>
                </a:extLst>
              </p:cNvPr>
              <p:cNvSpPr txBox="1">
                <a:spLocks noRot="1" noChangeAspect="1" noMove="1" noResize="1" noEditPoints="1" noAdjustHandles="1" noChangeArrowheads="1" noChangeShapeType="1" noTextEdit="1"/>
              </p:cNvSpPr>
              <p:nvPr/>
            </p:nvSpPr>
            <p:spPr>
              <a:xfrm>
                <a:off x="5357896" y="2329352"/>
                <a:ext cx="599588" cy="369332"/>
              </a:xfrm>
              <a:prstGeom prst="rect">
                <a:avLst/>
              </a:prstGeom>
              <a:blipFill>
                <a:blip r:embed="rId6"/>
                <a:stretch>
                  <a:fillRect b="-81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D54291A-4717-4B95-84BE-31F8324CE01F}"/>
                  </a:ext>
                </a:extLst>
              </p:cNvPr>
              <p:cNvSpPr txBox="1"/>
              <p:nvPr/>
            </p:nvSpPr>
            <p:spPr>
              <a:xfrm>
                <a:off x="7428094" y="2329352"/>
                <a:ext cx="8301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𝐴</m:t>
                      </m:r>
                      <m:r>
                        <a:rPr lang="en-GB" b="0" i="1" smtClean="0">
                          <a:latin typeface="Cambria Math" panose="02040503050406030204" pitchFamily="18" charset="0"/>
                        </a:rPr>
                        <m:t>,</m:t>
                      </m:r>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𝑏</m:t>
                      </m:r>
                    </m:oMath>
                  </m:oMathPara>
                </a14:m>
                <a:endParaRPr lang="en-GB" dirty="0"/>
              </a:p>
            </p:txBody>
          </p:sp>
        </mc:Choice>
        <mc:Fallback xmlns="">
          <p:sp>
            <p:nvSpPr>
              <p:cNvPr id="41" name="TextBox 40">
                <a:extLst>
                  <a:ext uri="{FF2B5EF4-FFF2-40B4-BE49-F238E27FC236}">
                    <a16:creationId xmlns:a16="http://schemas.microsoft.com/office/drawing/2014/main" id="{2D54291A-4717-4B95-84BE-31F8324CE01F}"/>
                  </a:ext>
                </a:extLst>
              </p:cNvPr>
              <p:cNvSpPr txBox="1">
                <a:spLocks noRot="1" noChangeAspect="1" noMove="1" noResize="1" noEditPoints="1" noAdjustHandles="1" noChangeArrowheads="1" noChangeShapeType="1" noTextEdit="1"/>
              </p:cNvSpPr>
              <p:nvPr/>
            </p:nvSpPr>
            <p:spPr>
              <a:xfrm>
                <a:off x="7428094" y="2329352"/>
                <a:ext cx="830164" cy="369332"/>
              </a:xfrm>
              <a:prstGeom prst="rect">
                <a:avLst/>
              </a:prstGeom>
              <a:blipFill>
                <a:blip r:embed="rId7"/>
                <a:stretch>
                  <a:fillRect/>
                </a:stretch>
              </a:blipFill>
            </p:spPr>
            <p:txBody>
              <a:bodyPr/>
              <a:lstStyle/>
              <a:p>
                <a:r>
                  <a:rPr lang="en-GB">
                    <a:noFill/>
                  </a:rPr>
                  <a:t> </a:t>
                </a:r>
              </a:p>
            </p:txBody>
          </p:sp>
        </mc:Fallback>
      </mc:AlternateContent>
      <p:sp>
        <p:nvSpPr>
          <p:cNvPr id="44" name="Isosceles Triangle 43">
            <a:extLst>
              <a:ext uri="{FF2B5EF4-FFF2-40B4-BE49-F238E27FC236}">
                <a16:creationId xmlns:a16="http://schemas.microsoft.com/office/drawing/2014/main" id="{1F4EA932-DE41-41CF-8A71-5899F8FDAAA7}"/>
              </a:ext>
            </a:extLst>
          </p:cNvPr>
          <p:cNvSpPr/>
          <p:nvPr/>
        </p:nvSpPr>
        <p:spPr>
          <a:xfrm>
            <a:off x="2987823" y="908720"/>
            <a:ext cx="1256093" cy="864096"/>
          </a:xfrm>
          <a:prstGeom prst="triangle">
            <a:avLst>
              <a:gd name="adj"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AC1FF58-25DF-49FA-BAC0-15AFB8DBED0A}"/>
              </a:ext>
            </a:extLst>
          </p:cNvPr>
          <p:cNvSpPr/>
          <p:nvPr/>
        </p:nvSpPr>
        <p:spPr>
          <a:xfrm>
            <a:off x="2987824" y="1628800"/>
            <a:ext cx="144016" cy="14401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EA36EE4-74A4-4312-B095-C8C7D4F47018}"/>
                  </a:ext>
                </a:extLst>
              </p:cNvPr>
              <p:cNvSpPr txBox="1"/>
              <p:nvPr/>
            </p:nvSpPr>
            <p:spPr>
              <a:xfrm>
                <a:off x="2721326" y="1218238"/>
                <a:ext cx="3611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𝑎</m:t>
                      </m:r>
                    </m:oMath>
                  </m:oMathPara>
                </a14:m>
                <a:endParaRPr lang="en-GB" dirty="0"/>
              </a:p>
            </p:txBody>
          </p:sp>
        </mc:Choice>
        <mc:Fallback xmlns="">
          <p:sp>
            <p:nvSpPr>
              <p:cNvPr id="46" name="TextBox 45">
                <a:extLst>
                  <a:ext uri="{FF2B5EF4-FFF2-40B4-BE49-F238E27FC236}">
                    <a16:creationId xmlns:a16="http://schemas.microsoft.com/office/drawing/2014/main" id="{4EA36EE4-74A4-4312-B095-C8C7D4F47018}"/>
                  </a:ext>
                </a:extLst>
              </p:cNvPr>
              <p:cNvSpPr txBox="1">
                <a:spLocks noRot="1" noChangeAspect="1" noMove="1" noResize="1" noEditPoints="1" noAdjustHandles="1" noChangeArrowheads="1" noChangeShapeType="1" noTextEdit="1"/>
              </p:cNvSpPr>
              <p:nvPr/>
            </p:nvSpPr>
            <p:spPr>
              <a:xfrm>
                <a:off x="2721326" y="1218238"/>
                <a:ext cx="361189" cy="33855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A11A5BC-BB96-4320-94EC-D65E433C7FBC}"/>
                  </a:ext>
                </a:extLst>
              </p:cNvPr>
              <p:cNvSpPr txBox="1"/>
              <p:nvPr/>
            </p:nvSpPr>
            <p:spPr>
              <a:xfrm>
                <a:off x="3372681" y="1731935"/>
                <a:ext cx="3611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𝑏</m:t>
                      </m:r>
                    </m:oMath>
                  </m:oMathPara>
                </a14:m>
                <a:endParaRPr lang="en-GB" dirty="0"/>
              </a:p>
            </p:txBody>
          </p:sp>
        </mc:Choice>
        <mc:Fallback xmlns="">
          <p:sp>
            <p:nvSpPr>
              <p:cNvPr id="47" name="TextBox 46">
                <a:extLst>
                  <a:ext uri="{FF2B5EF4-FFF2-40B4-BE49-F238E27FC236}">
                    <a16:creationId xmlns:a16="http://schemas.microsoft.com/office/drawing/2014/main" id="{DA11A5BC-BB96-4320-94EC-D65E433C7FBC}"/>
                  </a:ext>
                </a:extLst>
              </p:cNvPr>
              <p:cNvSpPr txBox="1">
                <a:spLocks noRot="1" noChangeAspect="1" noMove="1" noResize="1" noEditPoints="1" noAdjustHandles="1" noChangeArrowheads="1" noChangeShapeType="1" noTextEdit="1"/>
              </p:cNvSpPr>
              <p:nvPr/>
            </p:nvSpPr>
            <p:spPr>
              <a:xfrm>
                <a:off x="3372681" y="1731935"/>
                <a:ext cx="361189" cy="338554"/>
              </a:xfrm>
              <a:prstGeom prst="rect">
                <a:avLst/>
              </a:prstGeom>
              <a:blipFill>
                <a:blip r:embed="rId9"/>
                <a:stretch>
                  <a:fillRect/>
                </a:stretch>
              </a:blipFill>
            </p:spPr>
            <p:txBody>
              <a:bodyPr/>
              <a:lstStyle/>
              <a:p>
                <a:r>
                  <a:rPr lang="en-GB">
                    <a:noFill/>
                  </a:rPr>
                  <a:t> </a:t>
                </a:r>
              </a:p>
            </p:txBody>
          </p:sp>
        </mc:Fallback>
      </mc:AlternateContent>
      <p:sp>
        <p:nvSpPr>
          <p:cNvPr id="48" name="TextBox 47">
            <a:extLst>
              <a:ext uri="{FF2B5EF4-FFF2-40B4-BE49-F238E27FC236}">
                <a16:creationId xmlns:a16="http://schemas.microsoft.com/office/drawing/2014/main" id="{37AC2D75-8F2A-4BF3-87AA-177B6DE44004}"/>
              </a:ext>
            </a:extLst>
          </p:cNvPr>
          <p:cNvSpPr txBox="1"/>
          <p:nvPr/>
        </p:nvSpPr>
        <p:spPr>
          <a:xfrm>
            <a:off x="3096747" y="286558"/>
            <a:ext cx="82862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Area A</a:t>
            </a:r>
          </a:p>
        </p:txBody>
      </p:sp>
      <p:pic>
        <p:nvPicPr>
          <p:cNvPr id="52" name="Picture 51">
            <a:extLst>
              <a:ext uri="{FF2B5EF4-FFF2-40B4-BE49-F238E27FC236}">
                <a16:creationId xmlns:a16="http://schemas.microsoft.com/office/drawing/2014/main" id="{3B9A9BAA-FE8B-4AEE-B251-8D02B976D1D1}"/>
              </a:ext>
            </a:extLst>
          </p:cNvPr>
          <p:cNvPicPr>
            <a:picLocks noChangeAspect="1"/>
          </p:cNvPicPr>
          <p:nvPr/>
        </p:nvPicPr>
        <p:blipFill>
          <a:blip r:embed="rId10"/>
          <a:stretch>
            <a:fillRect/>
          </a:stretch>
        </p:blipFill>
        <p:spPr>
          <a:xfrm>
            <a:off x="4716016" y="-27384"/>
            <a:ext cx="1872208" cy="2905017"/>
          </a:xfrm>
          <a:prstGeom prst="rect">
            <a:avLst/>
          </a:prstGeom>
        </p:spPr>
      </p:pic>
      <p:sp>
        <p:nvSpPr>
          <p:cNvPr id="6" name="Rectangle: Rounded Corners 5">
            <a:extLst>
              <a:ext uri="{FF2B5EF4-FFF2-40B4-BE49-F238E27FC236}">
                <a16:creationId xmlns:a16="http://schemas.microsoft.com/office/drawing/2014/main" id="{B15ED070-BA90-4D6A-BFF8-206E98C0BF71}"/>
              </a:ext>
            </a:extLst>
          </p:cNvPr>
          <p:cNvSpPr/>
          <p:nvPr/>
        </p:nvSpPr>
        <p:spPr>
          <a:xfrm>
            <a:off x="4716016" y="116632"/>
            <a:ext cx="1872208" cy="2736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49C0D94-08EF-474B-B855-CC3EBC42AF72}"/>
              </a:ext>
            </a:extLst>
          </p:cNvPr>
          <p:cNvSpPr/>
          <p:nvPr/>
        </p:nvSpPr>
        <p:spPr>
          <a:xfrm>
            <a:off x="4826862" y="2372775"/>
            <a:ext cx="376345" cy="37634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alibri" panose="020F0502020204030204" pitchFamily="34" charset="0"/>
                <a:cs typeface="Calibri" panose="020F0502020204030204" pitchFamily="34" charset="0"/>
              </a:rPr>
              <a:t>1</a:t>
            </a:r>
          </a:p>
        </p:txBody>
      </p:sp>
      <p:sp>
        <p:nvSpPr>
          <p:cNvPr id="62" name="Oval 61">
            <a:extLst>
              <a:ext uri="{FF2B5EF4-FFF2-40B4-BE49-F238E27FC236}">
                <a16:creationId xmlns:a16="http://schemas.microsoft.com/office/drawing/2014/main" id="{89DA9ADA-23A8-46CE-947B-868AA655D278}"/>
              </a:ext>
            </a:extLst>
          </p:cNvPr>
          <p:cNvSpPr/>
          <p:nvPr/>
        </p:nvSpPr>
        <p:spPr>
          <a:xfrm>
            <a:off x="6110133" y="2372775"/>
            <a:ext cx="376345" cy="376345"/>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4DE0495-DBD5-4642-863B-521E65330697}"/>
                  </a:ext>
                </a:extLst>
              </p:cNvPr>
              <p:cNvSpPr txBox="1"/>
              <p:nvPr/>
            </p:nvSpPr>
            <p:spPr>
              <a:xfrm>
                <a:off x="5383607" y="2323969"/>
                <a:ext cx="599588"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𝑎</m:t>
                      </m:r>
                      <m:r>
                        <a:rPr lang="en-GB" b="0" i="1" smtClean="0">
                          <a:latin typeface="Cambria Math" panose="02040503050406030204" pitchFamily="18" charset="0"/>
                        </a:rPr>
                        <m:t>,</m:t>
                      </m:r>
                      <m:r>
                        <a:rPr lang="en-GB" b="0" i="1" smtClean="0">
                          <a:latin typeface="Cambria Math" panose="02040503050406030204" pitchFamily="18" charset="0"/>
                        </a:rPr>
                        <m:t>𝑏</m:t>
                      </m:r>
                    </m:oMath>
                  </m:oMathPara>
                </a14:m>
                <a:endParaRPr lang="en-GB" dirty="0"/>
              </a:p>
            </p:txBody>
          </p:sp>
        </mc:Choice>
        <mc:Fallback xmlns="">
          <p:sp>
            <p:nvSpPr>
              <p:cNvPr id="63" name="TextBox 62">
                <a:extLst>
                  <a:ext uri="{FF2B5EF4-FFF2-40B4-BE49-F238E27FC236}">
                    <a16:creationId xmlns:a16="http://schemas.microsoft.com/office/drawing/2014/main" id="{04DE0495-DBD5-4642-863B-521E65330697}"/>
                  </a:ext>
                </a:extLst>
              </p:cNvPr>
              <p:cNvSpPr txBox="1">
                <a:spLocks noRot="1" noChangeAspect="1" noMove="1" noResize="1" noEditPoints="1" noAdjustHandles="1" noChangeArrowheads="1" noChangeShapeType="1" noTextEdit="1"/>
              </p:cNvSpPr>
              <p:nvPr/>
            </p:nvSpPr>
            <p:spPr>
              <a:xfrm>
                <a:off x="5383607" y="2323969"/>
                <a:ext cx="599588" cy="369332"/>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0B3A51F-536E-435F-8C44-65BC75B0493A}"/>
                  </a:ext>
                </a:extLst>
              </p:cNvPr>
              <p:cNvSpPr txBox="1"/>
              <p:nvPr/>
            </p:nvSpPr>
            <p:spPr>
              <a:xfrm>
                <a:off x="5055613" y="675703"/>
                <a:ext cx="236467" cy="33855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𝑎</m:t>
                      </m:r>
                    </m:oMath>
                  </m:oMathPara>
                </a14:m>
                <a:endParaRPr lang="en-GB" dirty="0"/>
              </a:p>
            </p:txBody>
          </p:sp>
        </mc:Choice>
        <mc:Fallback xmlns="">
          <p:sp>
            <p:nvSpPr>
              <p:cNvPr id="64" name="TextBox 63">
                <a:extLst>
                  <a:ext uri="{FF2B5EF4-FFF2-40B4-BE49-F238E27FC236}">
                    <a16:creationId xmlns:a16="http://schemas.microsoft.com/office/drawing/2014/main" id="{20B3A51F-536E-435F-8C44-65BC75B0493A}"/>
                  </a:ext>
                </a:extLst>
              </p:cNvPr>
              <p:cNvSpPr txBox="1">
                <a:spLocks noRot="1" noChangeAspect="1" noMove="1" noResize="1" noEditPoints="1" noAdjustHandles="1" noChangeArrowheads="1" noChangeShapeType="1" noTextEdit="1"/>
              </p:cNvSpPr>
              <p:nvPr/>
            </p:nvSpPr>
            <p:spPr>
              <a:xfrm>
                <a:off x="5055613" y="675703"/>
                <a:ext cx="236467" cy="338554"/>
              </a:xfrm>
              <a:prstGeom prst="rect">
                <a:avLst/>
              </a:prstGeom>
              <a:blipFill>
                <a:blip r:embed="rId12"/>
                <a:stretch>
                  <a:fillRect r="-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57FAE74-F04F-4DF1-89AE-8BFB7827DABD}"/>
                  </a:ext>
                </a:extLst>
              </p:cNvPr>
              <p:cNvSpPr txBox="1"/>
              <p:nvPr/>
            </p:nvSpPr>
            <p:spPr>
              <a:xfrm>
                <a:off x="6106220" y="1087592"/>
                <a:ext cx="423748" cy="39719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𝑏</m:t>
                      </m:r>
                    </m:oMath>
                  </m:oMathPara>
                </a14:m>
                <a:endParaRPr lang="en-GB" dirty="0"/>
              </a:p>
            </p:txBody>
          </p:sp>
        </mc:Choice>
        <mc:Fallback xmlns="">
          <p:sp>
            <p:nvSpPr>
              <p:cNvPr id="65" name="TextBox 64">
                <a:extLst>
                  <a:ext uri="{FF2B5EF4-FFF2-40B4-BE49-F238E27FC236}">
                    <a16:creationId xmlns:a16="http://schemas.microsoft.com/office/drawing/2014/main" id="{457FAE74-F04F-4DF1-89AE-8BFB7827DABD}"/>
                  </a:ext>
                </a:extLst>
              </p:cNvPr>
              <p:cNvSpPr txBox="1">
                <a:spLocks noRot="1" noChangeAspect="1" noMove="1" noResize="1" noEditPoints="1" noAdjustHandles="1" noChangeArrowheads="1" noChangeShapeType="1" noTextEdit="1"/>
              </p:cNvSpPr>
              <p:nvPr/>
            </p:nvSpPr>
            <p:spPr>
              <a:xfrm>
                <a:off x="6106220" y="1087592"/>
                <a:ext cx="423748" cy="39719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E4A3AA5-0C59-4B2A-9B51-801E4534D0E1}"/>
                  </a:ext>
                </a:extLst>
              </p:cNvPr>
              <p:cNvSpPr txBox="1"/>
              <p:nvPr/>
            </p:nvSpPr>
            <p:spPr>
              <a:xfrm>
                <a:off x="1043608" y="1268760"/>
                <a:ext cx="181049"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𝑥</m:t>
                      </m:r>
                    </m:oMath>
                  </m:oMathPara>
                </a14:m>
                <a:endParaRPr lang="en-GB" dirty="0"/>
              </a:p>
            </p:txBody>
          </p:sp>
        </mc:Choice>
        <mc:Fallback xmlns="">
          <p:sp>
            <p:nvSpPr>
              <p:cNvPr id="66" name="TextBox 65">
                <a:extLst>
                  <a:ext uri="{FF2B5EF4-FFF2-40B4-BE49-F238E27FC236}">
                    <a16:creationId xmlns:a16="http://schemas.microsoft.com/office/drawing/2014/main" id="{FE4A3AA5-0C59-4B2A-9B51-801E4534D0E1}"/>
                  </a:ext>
                </a:extLst>
              </p:cNvPr>
              <p:cNvSpPr txBox="1">
                <a:spLocks noRot="1" noChangeAspect="1" noMove="1" noResize="1" noEditPoints="1" noAdjustHandles="1" noChangeArrowheads="1" noChangeShapeType="1" noTextEdit="1"/>
              </p:cNvSpPr>
              <p:nvPr/>
            </p:nvSpPr>
            <p:spPr>
              <a:xfrm>
                <a:off x="1043608" y="1268760"/>
                <a:ext cx="181049" cy="246221"/>
              </a:xfrm>
              <a:prstGeom prst="rect">
                <a:avLst/>
              </a:prstGeom>
              <a:blipFill>
                <a:blip r:embed="rId14"/>
                <a:stretch>
                  <a:fillRect l="-10000" r="-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EEACDCC-3AA4-450D-A56C-B894AD9781C0}"/>
                  </a:ext>
                </a:extLst>
              </p:cNvPr>
              <p:cNvSpPr txBox="1"/>
              <p:nvPr/>
            </p:nvSpPr>
            <p:spPr>
              <a:xfrm>
                <a:off x="1322793" y="548680"/>
                <a:ext cx="296879"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𝑦</m:t>
                      </m:r>
                    </m:oMath>
                  </m:oMathPara>
                </a14:m>
                <a:endParaRPr lang="en-GB" dirty="0"/>
              </a:p>
            </p:txBody>
          </p:sp>
        </mc:Choice>
        <mc:Fallback xmlns="">
          <p:sp>
            <p:nvSpPr>
              <p:cNvPr id="67" name="TextBox 66">
                <a:extLst>
                  <a:ext uri="{FF2B5EF4-FFF2-40B4-BE49-F238E27FC236}">
                    <a16:creationId xmlns:a16="http://schemas.microsoft.com/office/drawing/2014/main" id="{FEEACDCC-3AA4-450D-A56C-B894AD9781C0}"/>
                  </a:ext>
                </a:extLst>
              </p:cNvPr>
              <p:cNvSpPr txBox="1">
                <a:spLocks noRot="1" noChangeAspect="1" noMove="1" noResize="1" noEditPoints="1" noAdjustHandles="1" noChangeArrowheads="1" noChangeShapeType="1" noTextEdit="1"/>
              </p:cNvSpPr>
              <p:nvPr/>
            </p:nvSpPr>
            <p:spPr>
              <a:xfrm>
                <a:off x="1322793" y="548680"/>
                <a:ext cx="296879" cy="246221"/>
              </a:xfrm>
              <a:prstGeom prst="rect">
                <a:avLst/>
              </a:prstGeom>
              <a:blipFill>
                <a:blip r:embed="rId15"/>
                <a:stretch>
                  <a:fillRect b="-27500"/>
                </a:stretch>
              </a:blipFill>
            </p:spPr>
            <p:txBody>
              <a:bodyPr/>
              <a:lstStyle/>
              <a:p>
                <a:r>
                  <a:rPr lang="en-GB">
                    <a:noFill/>
                  </a:rPr>
                  <a:t> </a:t>
                </a:r>
              </a:p>
            </p:txBody>
          </p:sp>
        </mc:Fallback>
      </mc:AlternateContent>
      <p:pic>
        <p:nvPicPr>
          <p:cNvPr id="69" name="Picture 68">
            <a:extLst>
              <a:ext uri="{FF2B5EF4-FFF2-40B4-BE49-F238E27FC236}">
                <a16:creationId xmlns:a16="http://schemas.microsoft.com/office/drawing/2014/main" id="{AE5DDCFF-8857-4DC6-98AB-9929850A6C52}"/>
              </a:ext>
            </a:extLst>
          </p:cNvPr>
          <p:cNvPicPr>
            <a:picLocks noChangeAspect="1"/>
          </p:cNvPicPr>
          <p:nvPr/>
        </p:nvPicPr>
        <p:blipFill>
          <a:blip r:embed="rId16"/>
          <a:stretch>
            <a:fillRect/>
          </a:stretch>
        </p:blipFill>
        <p:spPr>
          <a:xfrm>
            <a:off x="6894520" y="278893"/>
            <a:ext cx="1709928" cy="1993003"/>
          </a:xfrm>
          <a:prstGeom prst="rect">
            <a:avLst/>
          </a:prstGeom>
        </p:spPr>
      </p:pic>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BE476F0B-BBB0-435E-AAE6-78FF7F851814}"/>
                  </a:ext>
                </a:extLst>
              </p:cNvPr>
              <p:cNvSpPr txBox="1"/>
              <p:nvPr/>
            </p:nvSpPr>
            <p:spPr>
              <a:xfrm>
                <a:off x="8139894" y="1262317"/>
                <a:ext cx="176522"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i="1" dirty="0" smtClean="0">
                          <a:latin typeface="Cambria Math" panose="02040503050406030204" pitchFamily="18" charset="0"/>
                        </a:rPr>
                        <m:t>𝑎</m:t>
                      </m:r>
                    </m:oMath>
                  </m:oMathPara>
                </a14:m>
                <a:endParaRPr lang="en-GB" dirty="0"/>
              </a:p>
            </p:txBody>
          </p:sp>
        </mc:Choice>
        <mc:Fallback xmlns="">
          <p:sp>
            <p:nvSpPr>
              <p:cNvPr id="71" name="TextBox 70">
                <a:extLst>
                  <a:ext uri="{FF2B5EF4-FFF2-40B4-BE49-F238E27FC236}">
                    <a16:creationId xmlns:a16="http://schemas.microsoft.com/office/drawing/2014/main" id="{BE476F0B-BBB0-435E-AAE6-78FF7F851814}"/>
                  </a:ext>
                </a:extLst>
              </p:cNvPr>
              <p:cNvSpPr txBox="1">
                <a:spLocks noRot="1" noChangeAspect="1" noMove="1" noResize="1" noEditPoints="1" noAdjustHandles="1" noChangeArrowheads="1" noChangeShapeType="1" noTextEdit="1"/>
              </p:cNvSpPr>
              <p:nvPr/>
            </p:nvSpPr>
            <p:spPr>
              <a:xfrm>
                <a:off x="8139894" y="1262317"/>
                <a:ext cx="176522" cy="246221"/>
              </a:xfrm>
              <a:prstGeom prst="rect">
                <a:avLst/>
              </a:prstGeom>
              <a:blipFill>
                <a:blip r:embed="rId17"/>
                <a:stretch>
                  <a:fillRect l="-10345" r="-10345" b="-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D4A0520-66C2-4D50-8D43-80E0CC42BA34}"/>
                  </a:ext>
                </a:extLst>
              </p:cNvPr>
              <p:cNvSpPr txBox="1"/>
              <p:nvPr/>
            </p:nvSpPr>
            <p:spPr>
              <a:xfrm>
                <a:off x="7747990" y="2102659"/>
                <a:ext cx="176522"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dirty="0" smtClean="0">
                          <a:latin typeface="Cambria Math" panose="02040503050406030204" pitchFamily="18" charset="0"/>
                        </a:rPr>
                        <m:t>𝑏</m:t>
                      </m:r>
                    </m:oMath>
                  </m:oMathPara>
                </a14:m>
                <a:endParaRPr lang="en-GB" dirty="0"/>
              </a:p>
            </p:txBody>
          </p:sp>
        </mc:Choice>
        <mc:Fallback xmlns="">
          <p:sp>
            <p:nvSpPr>
              <p:cNvPr id="72" name="TextBox 71">
                <a:extLst>
                  <a:ext uri="{FF2B5EF4-FFF2-40B4-BE49-F238E27FC236}">
                    <a16:creationId xmlns:a16="http://schemas.microsoft.com/office/drawing/2014/main" id="{FD4A0520-66C2-4D50-8D43-80E0CC42BA34}"/>
                  </a:ext>
                </a:extLst>
              </p:cNvPr>
              <p:cNvSpPr txBox="1">
                <a:spLocks noRot="1" noChangeAspect="1" noMove="1" noResize="1" noEditPoints="1" noAdjustHandles="1" noChangeArrowheads="1" noChangeShapeType="1" noTextEdit="1"/>
              </p:cNvSpPr>
              <p:nvPr/>
            </p:nvSpPr>
            <p:spPr>
              <a:xfrm>
                <a:off x="7747990" y="2102659"/>
                <a:ext cx="176522" cy="246221"/>
              </a:xfrm>
              <a:prstGeom prst="rect">
                <a:avLst/>
              </a:prstGeom>
              <a:blipFill>
                <a:blip r:embed="rId18"/>
                <a:stretch>
                  <a:fillRect l="-24138" r="-20690"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F936E2F-54FB-4694-835C-1F89A9A4ECE2}"/>
                  </a:ext>
                </a:extLst>
              </p:cNvPr>
              <p:cNvSpPr txBox="1"/>
              <p:nvPr/>
            </p:nvSpPr>
            <p:spPr>
              <a:xfrm>
                <a:off x="1749196" y="1087592"/>
                <a:ext cx="476092" cy="276999"/>
              </a:xfrm>
              <a:prstGeom prst="rect">
                <a:avLst/>
              </a:prstGeom>
              <a:solidFill>
                <a:schemeClr val="bg1"/>
              </a:solidFill>
            </p:spPr>
            <p:txBody>
              <a:bodyPr wrap="none" lIns="0" tIns="0" rIns="0" bIns="0" rtlCol="0">
                <a:spAutoFit/>
              </a:bodyPr>
              <a:lstStyle/>
              <a:p>
                <a14:m>
                  <m:oMath xmlns:m="http://schemas.openxmlformats.org/officeDocument/2006/math">
                    <m:r>
                      <a:rPr lang="en-GB" b="0" i="1" smtClean="0">
                        <a:latin typeface="Cambria Math" panose="02040503050406030204" pitchFamily="18" charset="0"/>
                      </a:rPr>
                      <m:t>135</m:t>
                    </m:r>
                  </m:oMath>
                </a14:m>
                <a:r>
                  <a:rPr lang="en-GB" dirty="0"/>
                  <a:t>°</a:t>
                </a:r>
              </a:p>
            </p:txBody>
          </p:sp>
        </mc:Choice>
        <mc:Fallback xmlns="">
          <p:sp>
            <p:nvSpPr>
              <p:cNvPr id="58" name="TextBox 57">
                <a:extLst>
                  <a:ext uri="{FF2B5EF4-FFF2-40B4-BE49-F238E27FC236}">
                    <a16:creationId xmlns:a16="http://schemas.microsoft.com/office/drawing/2014/main" id="{CF936E2F-54FB-4694-835C-1F89A9A4ECE2}"/>
                  </a:ext>
                </a:extLst>
              </p:cNvPr>
              <p:cNvSpPr txBox="1">
                <a:spLocks noRot="1" noChangeAspect="1" noMove="1" noResize="1" noEditPoints="1" noAdjustHandles="1" noChangeArrowheads="1" noChangeShapeType="1" noTextEdit="1"/>
              </p:cNvSpPr>
              <p:nvPr/>
            </p:nvSpPr>
            <p:spPr>
              <a:xfrm>
                <a:off x="1749196" y="1087592"/>
                <a:ext cx="476092" cy="276999"/>
              </a:xfrm>
              <a:prstGeom prst="rect">
                <a:avLst/>
              </a:prstGeom>
              <a:blipFill>
                <a:blip r:embed="rId19"/>
                <a:stretch>
                  <a:fillRect l="-17949" t="-28261" r="-29487" b="-50000"/>
                </a:stretch>
              </a:blipFill>
            </p:spPr>
            <p:txBody>
              <a:bodyPr/>
              <a:lstStyle/>
              <a:p>
                <a:r>
                  <a:rPr lang="en-GB">
                    <a:noFill/>
                  </a:rPr>
                  <a:t> </a:t>
                </a:r>
              </a:p>
            </p:txBody>
          </p:sp>
        </mc:Fallback>
      </mc:AlternateContent>
      <p:sp>
        <p:nvSpPr>
          <p:cNvPr id="2" name="Oval 1">
            <a:extLst>
              <a:ext uri="{FF2B5EF4-FFF2-40B4-BE49-F238E27FC236}">
                <a16:creationId xmlns:a16="http://schemas.microsoft.com/office/drawing/2014/main" id="{DEA184AE-4660-44E7-B908-ED6ACECFFABA}"/>
              </a:ext>
            </a:extLst>
          </p:cNvPr>
          <p:cNvSpPr/>
          <p:nvPr/>
        </p:nvSpPr>
        <p:spPr>
          <a:xfrm>
            <a:off x="7684019" y="1508538"/>
            <a:ext cx="240493" cy="223397"/>
          </a:xfrm>
          <a:prstGeom prst="ellipse">
            <a:avLst/>
          </a:prstGeom>
          <a:solidFill>
            <a:srgbClr val="F5E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48FDD2D-3D5A-4BD8-86D5-14BC76C992E5}"/>
                  </a:ext>
                </a:extLst>
              </p:cNvPr>
              <p:cNvSpPr txBox="1"/>
              <p:nvPr/>
            </p:nvSpPr>
            <p:spPr>
              <a:xfrm>
                <a:off x="7639624" y="1433355"/>
                <a:ext cx="2122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𝐴</m:t>
                      </m:r>
                    </m:oMath>
                  </m:oMathPara>
                </a14:m>
                <a:endParaRPr lang="en-GB" dirty="0"/>
              </a:p>
            </p:txBody>
          </p:sp>
        </mc:Choice>
        <mc:Fallback xmlns="">
          <p:sp>
            <p:nvSpPr>
              <p:cNvPr id="73" name="TextBox 72">
                <a:extLst>
                  <a:ext uri="{FF2B5EF4-FFF2-40B4-BE49-F238E27FC236}">
                    <a16:creationId xmlns:a16="http://schemas.microsoft.com/office/drawing/2014/main" id="{348FDD2D-3D5A-4BD8-86D5-14BC76C992E5}"/>
                  </a:ext>
                </a:extLst>
              </p:cNvPr>
              <p:cNvSpPr txBox="1">
                <a:spLocks noRot="1" noChangeAspect="1" noMove="1" noResize="1" noEditPoints="1" noAdjustHandles="1" noChangeArrowheads="1" noChangeShapeType="1" noTextEdit="1"/>
              </p:cNvSpPr>
              <p:nvPr/>
            </p:nvSpPr>
            <p:spPr>
              <a:xfrm>
                <a:off x="7639624" y="1433355"/>
                <a:ext cx="212238" cy="276999"/>
              </a:xfrm>
              <a:prstGeom prst="rect">
                <a:avLst/>
              </a:prstGeom>
              <a:blipFill>
                <a:blip r:embed="rId20"/>
                <a:stretch>
                  <a:fillRect l="-22857" r="-22857" b="-8696"/>
                </a:stretch>
              </a:blipFill>
            </p:spPr>
            <p:txBody>
              <a:bodyPr/>
              <a:lstStyle/>
              <a:p>
                <a:r>
                  <a:rPr lang="en-GB">
                    <a:noFill/>
                  </a:rPr>
                  <a:t> </a:t>
                </a:r>
              </a:p>
            </p:txBody>
          </p:sp>
        </mc:Fallback>
      </mc:AlternateContent>
    </p:spTree>
    <p:extLst>
      <p:ext uri="{BB962C8B-B14F-4D97-AF65-F5344CB8AC3E}">
        <p14:creationId xmlns:p14="http://schemas.microsoft.com/office/powerpoint/2010/main" val="189151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100" dirty="0"/>
              <a:t>GRIDLINES: IN SCHOOL ACTIVITY</a:t>
            </a:r>
            <a:endParaRPr lang="en-US" sz="3100" dirty="0"/>
          </a:p>
        </p:txBody>
      </p:sp>
      <p:sp>
        <p:nvSpPr>
          <p:cNvPr id="3" name="Content Placeholder 2"/>
          <p:cNvSpPr>
            <a:spLocks noGrp="1"/>
          </p:cNvSpPr>
          <p:nvPr>
            <p:ph idx="1"/>
          </p:nvPr>
        </p:nvSpPr>
        <p:spPr>
          <a:xfrm>
            <a:off x="457200" y="1340769"/>
            <a:ext cx="8229600" cy="3672408"/>
          </a:xfrm>
        </p:spPr>
        <p:txBody>
          <a:bodyPr>
            <a:normAutofit fontScale="70000" lnSpcReduction="20000"/>
          </a:bodyPr>
          <a:lstStyle/>
          <a:p>
            <a:pPr marL="514350" indent="-514350">
              <a:lnSpc>
                <a:spcPct val="124000"/>
              </a:lnSpc>
              <a:buFont typeface="+mj-lt"/>
              <a:buAutoNum type="arabicPeriod"/>
            </a:pPr>
            <a:r>
              <a:rPr lang="en-US" sz="3200" dirty="0"/>
              <a:t>Show three problem cards at the start of a lesson. (While you take the register?)</a:t>
            </a:r>
          </a:p>
          <a:p>
            <a:pPr marL="514350" indent="-514350">
              <a:lnSpc>
                <a:spcPct val="124000"/>
              </a:lnSpc>
              <a:buFont typeface="+mj-lt"/>
              <a:buAutoNum type="arabicPeriod"/>
            </a:pPr>
            <a:r>
              <a:rPr lang="en-US" dirty="0"/>
              <a:t>Students find any solution to one of the problems. Explain why it is a solution.</a:t>
            </a:r>
          </a:p>
          <a:p>
            <a:pPr marL="514350" indent="-514350">
              <a:lnSpc>
                <a:spcPct val="124000"/>
              </a:lnSpc>
              <a:buFont typeface="+mj-lt"/>
              <a:buAutoNum type="arabicPeriod"/>
            </a:pPr>
            <a:r>
              <a:rPr lang="en-US" dirty="0"/>
              <a:t>Other students present different solutions.</a:t>
            </a:r>
          </a:p>
          <a:p>
            <a:pPr marL="514350" indent="-514350">
              <a:lnSpc>
                <a:spcPct val="124000"/>
              </a:lnSpc>
              <a:buFont typeface="+mj-lt"/>
              <a:buAutoNum type="arabicPeriod"/>
            </a:pPr>
            <a:r>
              <a:rPr lang="en-US" dirty="0"/>
              <a:t>Discuss how there can be multiple solutions.</a:t>
            </a:r>
          </a:p>
          <a:p>
            <a:pPr marL="514350" indent="-514350">
              <a:lnSpc>
                <a:spcPct val="124000"/>
              </a:lnSpc>
              <a:buFont typeface="+mj-lt"/>
              <a:buAutoNum type="arabicPeriod"/>
            </a:pPr>
            <a:r>
              <a:rPr lang="en-US" dirty="0"/>
              <a:t>Learn Pythagorean triples!</a:t>
            </a:r>
          </a:p>
          <a:p>
            <a:pPr marL="514350" indent="-514350">
              <a:lnSpc>
                <a:spcPct val="124000"/>
              </a:lnSpc>
              <a:buFont typeface="+mj-lt"/>
              <a:buAutoNum type="arabicPeriod"/>
            </a:pPr>
            <a:r>
              <a:rPr lang="en-US" dirty="0"/>
              <a:t>Only use the number cards in club sessions. Then, only after students are confident at finding relationships.</a:t>
            </a:r>
            <a:endParaRPr lang="en-GB" dirty="0"/>
          </a:p>
          <a:p>
            <a:pPr>
              <a:buNone/>
            </a:pPr>
            <a:endParaRPr lang="en-GB" dirty="0"/>
          </a:p>
          <a:p>
            <a:pPr>
              <a:buNone/>
            </a:pPr>
            <a:endParaRPr lang="en-US" dirty="0"/>
          </a:p>
        </p:txBody>
      </p:sp>
    </p:spTree>
    <p:extLst>
      <p:ext uri="{BB962C8B-B14F-4D97-AF65-F5344CB8AC3E}">
        <p14:creationId xmlns:p14="http://schemas.microsoft.com/office/powerpoint/2010/main" val="394415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48680"/>
            <a:ext cx="8229600" cy="792088"/>
          </a:xfrm>
        </p:spPr>
        <p:txBody>
          <a:bodyPr>
            <a:noAutofit/>
          </a:bodyPr>
          <a:lstStyle/>
          <a:p>
            <a:r>
              <a:rPr lang="en-GB" sz="3100" dirty="0"/>
              <a:t>ROUND 3: </a:t>
            </a:r>
            <a:r>
              <a:rPr lang="en-GB" sz="3100" b="1" dirty="0"/>
              <a:t>THE 24® GAME ROUND</a:t>
            </a:r>
            <a:endParaRPr lang="en-US" sz="3100" dirty="0"/>
          </a:p>
        </p:txBody>
      </p:sp>
      <p:sp>
        <p:nvSpPr>
          <p:cNvPr id="5" name="Content Placeholder 4"/>
          <p:cNvSpPr>
            <a:spLocks noGrp="1"/>
          </p:cNvSpPr>
          <p:nvPr>
            <p:ph idx="1"/>
          </p:nvPr>
        </p:nvSpPr>
        <p:spPr/>
        <p:txBody>
          <a:bodyPr>
            <a:normAutofit/>
          </a:bodyPr>
          <a:lstStyle/>
          <a:p>
            <a:pPr marL="0" indent="0">
              <a:spcBef>
                <a:spcPts val="0"/>
              </a:spcBef>
              <a:buNone/>
            </a:pPr>
            <a:r>
              <a:rPr lang="en-GB" b="1" dirty="0"/>
              <a:t>The 24® Game is a Card Game </a:t>
            </a:r>
          </a:p>
          <a:p>
            <a:pPr marL="0" indent="0">
              <a:spcBef>
                <a:spcPts val="0"/>
              </a:spcBef>
              <a:buNone/>
            </a:pPr>
            <a:r>
              <a:rPr lang="en-GB" dirty="0"/>
              <a:t>Mentally, combine four numbers using +, </a:t>
            </a:r>
            <a:r>
              <a:rPr lang="en-GB" dirty="0">
                <a:sym typeface="Symbol"/>
              </a:rPr>
              <a:t></a:t>
            </a:r>
            <a:r>
              <a:rPr lang="en-GB" dirty="0"/>
              <a:t>, × or ÷ to make an answer of 24. </a:t>
            </a:r>
          </a:p>
          <a:p>
            <a:pPr marL="0" indent="0" algn="ctr">
              <a:spcBef>
                <a:spcPts val="0"/>
              </a:spcBef>
              <a:buNone/>
            </a:pPr>
            <a:r>
              <a:rPr lang="en-GB" b="1" dirty="0">
                <a:solidFill>
                  <a:srgbClr val="FF0000"/>
                </a:solidFill>
              </a:rPr>
              <a:t>ALWAYS 24</a:t>
            </a:r>
          </a:p>
          <a:p>
            <a:pPr marL="0" indent="0">
              <a:spcBef>
                <a:spcPts val="0"/>
              </a:spcBef>
              <a:buNone/>
            </a:pPr>
            <a:r>
              <a:rPr lang="en-GB" dirty="0"/>
              <a:t>The numbers can be one or two digits, they can include negative numbers, fractions or decimals, indices or even algebraic statements.</a:t>
            </a:r>
          </a:p>
          <a:p>
            <a:endParaRPr lang="en-US" dirty="0"/>
          </a:p>
        </p:txBody>
      </p:sp>
    </p:spTree>
    <p:extLst>
      <p:ext uri="{BB962C8B-B14F-4D97-AF65-F5344CB8AC3E}">
        <p14:creationId xmlns:p14="http://schemas.microsoft.com/office/powerpoint/2010/main" val="335841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F39921-CAD0-4C22-B4A6-6C009C62663C}"/>
              </a:ext>
            </a:extLst>
          </p:cNvPr>
          <p:cNvSpPr txBox="1">
            <a:spLocks/>
          </p:cNvSpPr>
          <p:nvPr/>
        </p:nvSpPr>
        <p:spPr>
          <a:xfrm>
            <a:off x="467544" y="548680"/>
            <a:ext cx="8229600" cy="792088"/>
          </a:xfrm>
          <a:prstGeom prst="rect">
            <a:avLst/>
          </a:prstGeom>
          <a:solidFill>
            <a:srgbClr val="00AEEF"/>
          </a:solidFill>
        </p:spPr>
        <p:txBody>
          <a:bodyPr vert="horz" lIns="91440" tIns="45720" rIns="91440" bIns="45720" rtlCol="0" anchor="ctr">
            <a:noAutofit/>
          </a:bodyPr>
          <a:lstStyle>
            <a:lvl1pPr algn="l" defTabSz="914400" rtl="0" eaLnBrk="1" latinLnBrk="0" hangingPunct="1">
              <a:spcBef>
                <a:spcPct val="0"/>
              </a:spcBef>
              <a:buNone/>
              <a:defRPr sz="3400" b="1" kern="1200" baseline="0">
                <a:solidFill>
                  <a:schemeClr val="bg1"/>
                </a:solidFill>
                <a:latin typeface="Gill Sans MT" panose="020B0502020104020203" pitchFamily="34" charset="0"/>
                <a:ea typeface="+mj-ea"/>
                <a:cs typeface="+mj-cs"/>
              </a:defRPr>
            </a:lvl1pPr>
          </a:lstStyle>
          <a:p>
            <a:r>
              <a:rPr lang="en-GB" sz="3100" dirty="0"/>
              <a:t>ROUND 3: </a:t>
            </a:r>
            <a:r>
              <a:rPr lang="en-GB" sz="3100" b="1" dirty="0"/>
              <a:t>THE 24® GAME ROUND</a:t>
            </a:r>
            <a:endParaRPr lang="en-US" sz="3100" dirty="0"/>
          </a:p>
        </p:txBody>
      </p:sp>
      <p:pic>
        <p:nvPicPr>
          <p:cNvPr id="6" name="Picture 5" descr="Image_00024">
            <a:extLst>
              <a:ext uri="{FF2B5EF4-FFF2-40B4-BE49-F238E27FC236}">
                <a16:creationId xmlns:a16="http://schemas.microsoft.com/office/drawing/2014/main" id="{5BA69B41-BA9D-4B7D-BD1E-4C7E52908ED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627784" y="1484784"/>
            <a:ext cx="3862554" cy="3888432"/>
          </a:xfrm>
          <a:prstGeom prst="rect">
            <a:avLst/>
          </a:prstGeom>
        </p:spPr>
      </p:pic>
    </p:spTree>
    <p:extLst>
      <p:ext uri="{BB962C8B-B14F-4D97-AF65-F5344CB8AC3E}">
        <p14:creationId xmlns:p14="http://schemas.microsoft.com/office/powerpoint/2010/main" val="260230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THE COUNT ON US SECONDARY CHALLENGE</a:t>
            </a:r>
          </a:p>
        </p:txBody>
      </p:sp>
      <p:sp>
        <p:nvSpPr>
          <p:cNvPr id="3" name="Content Placeholder 2"/>
          <p:cNvSpPr>
            <a:spLocks noGrp="1"/>
          </p:cNvSpPr>
          <p:nvPr>
            <p:ph idx="1"/>
          </p:nvPr>
        </p:nvSpPr>
        <p:spPr>
          <a:xfrm>
            <a:off x="457200" y="1268760"/>
            <a:ext cx="8435280" cy="2376265"/>
          </a:xfrm>
        </p:spPr>
        <p:txBody>
          <a:bodyPr>
            <a:normAutofit fontScale="70000" lnSpcReduction="20000"/>
          </a:bodyPr>
          <a:lstStyle/>
          <a:p>
            <a:pPr lvl="0">
              <a:lnSpc>
                <a:spcPct val="120000"/>
              </a:lnSpc>
            </a:pPr>
            <a:r>
              <a:rPr lang="en-GB" dirty="0"/>
              <a:t>This is the tenth annual challenge for London secondary schools.</a:t>
            </a:r>
          </a:p>
          <a:p>
            <a:pPr lvl="0">
              <a:lnSpc>
                <a:spcPct val="120000"/>
              </a:lnSpc>
            </a:pPr>
            <a:r>
              <a:rPr lang="en-GB" dirty="0"/>
              <a:t>Aim: enable many key stage 3 students (100+) to participate in activities providing different and unusual ways to develop curriculum focussed skills: stats and probability, geometry, number and algebra. </a:t>
            </a:r>
          </a:p>
          <a:p>
            <a:pPr lvl="0">
              <a:lnSpc>
                <a:spcPct val="120000"/>
              </a:lnSpc>
            </a:pPr>
            <a:r>
              <a:rPr lang="en-GB" dirty="0">
                <a:solidFill>
                  <a:srgbClr val="FF0000"/>
                </a:solidFill>
              </a:rPr>
              <a:t>May</a:t>
            </a:r>
            <a:r>
              <a:rPr lang="en-GB" dirty="0"/>
              <a:t>: School teams of 5 compete in F2F heats. (</a:t>
            </a:r>
            <a:r>
              <a:rPr lang="en-GB" dirty="0">
                <a:sym typeface="Symbol" panose="05050102010706020507" pitchFamily="18" charset="2"/>
              </a:rPr>
              <a:t></a:t>
            </a:r>
            <a:r>
              <a:rPr lang="en-GB" dirty="0"/>
              <a:t>12 schools/heat). </a:t>
            </a:r>
          </a:p>
          <a:p>
            <a:pPr lvl="0">
              <a:lnSpc>
                <a:spcPct val="120000"/>
              </a:lnSpc>
            </a:pPr>
            <a:r>
              <a:rPr lang="en-GB" dirty="0">
                <a:solidFill>
                  <a:srgbClr val="FF0000"/>
                </a:solidFill>
              </a:rPr>
              <a:t>(Late) June</a:t>
            </a:r>
            <a:r>
              <a:rPr lang="en-GB" dirty="0"/>
              <a:t>: Top 12 schools will qualify for the grand final.</a:t>
            </a:r>
          </a:p>
        </p:txBody>
      </p:sp>
      <p:pic>
        <p:nvPicPr>
          <p:cNvPr id="4" name="Picture 2" descr="http://www.compassionomics.com/media/balance.png">
            <a:extLst>
              <a:ext uri="{FF2B5EF4-FFF2-40B4-BE49-F238E27FC236}">
                <a16:creationId xmlns:a16="http://schemas.microsoft.com/office/drawing/2014/main" id="{A694F62C-2865-45E0-AA7E-DE64438EFAD4}"/>
              </a:ext>
            </a:extLst>
          </p:cNvPr>
          <p:cNvPicPr>
            <a:picLocks noChangeAspect="1" noChangeArrowheads="1"/>
          </p:cNvPicPr>
          <p:nvPr/>
        </p:nvPicPr>
        <p:blipFill>
          <a:blip r:embed="rId3" cstate="print">
            <a:alphaModFix/>
          </a:blip>
          <a:srcRect b="15429"/>
          <a:stretch>
            <a:fillRect/>
          </a:stretch>
        </p:blipFill>
        <p:spPr bwMode="auto">
          <a:xfrm flipH="1">
            <a:off x="1907704" y="5133258"/>
            <a:ext cx="3452115" cy="1608110"/>
          </a:xfrm>
          <a:prstGeom prst="rect">
            <a:avLst/>
          </a:prstGeom>
          <a:scene3d>
            <a:camera prst="orthographicFront">
              <a:rot lat="0" lon="0" rev="0"/>
            </a:camera>
            <a:lightRig rig="threePt" dir="t"/>
          </a:scene3d>
        </p:spPr>
      </p:pic>
      <p:sp>
        <p:nvSpPr>
          <p:cNvPr id="5" name="Content Placeholder 2">
            <a:extLst>
              <a:ext uri="{FF2B5EF4-FFF2-40B4-BE49-F238E27FC236}">
                <a16:creationId xmlns:a16="http://schemas.microsoft.com/office/drawing/2014/main" id="{CF6CB6F7-E74B-4884-B47C-10D78F75994E}"/>
              </a:ext>
            </a:extLst>
          </p:cNvPr>
          <p:cNvSpPr txBox="1">
            <a:spLocks/>
          </p:cNvSpPr>
          <p:nvPr/>
        </p:nvSpPr>
        <p:spPr>
          <a:xfrm>
            <a:off x="457200" y="3717033"/>
            <a:ext cx="4114800" cy="151216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dirty="0"/>
              <a:t>100+ students engage with the activities in a challenging and fun environment where they can develop their mathematical skills with the tournament games and activities in the student book.</a:t>
            </a:r>
            <a:endParaRPr lang="en-US" sz="1800" dirty="0"/>
          </a:p>
        </p:txBody>
      </p:sp>
      <p:sp>
        <p:nvSpPr>
          <p:cNvPr id="6" name="Content Placeholder 3">
            <a:extLst>
              <a:ext uri="{FF2B5EF4-FFF2-40B4-BE49-F238E27FC236}">
                <a16:creationId xmlns:a16="http://schemas.microsoft.com/office/drawing/2014/main" id="{75F2F222-EE6D-472E-BB1D-676C3E2762EA}"/>
              </a:ext>
            </a:extLst>
          </p:cNvPr>
          <p:cNvSpPr txBox="1">
            <a:spLocks/>
          </p:cNvSpPr>
          <p:nvPr/>
        </p:nvSpPr>
        <p:spPr>
          <a:xfrm>
            <a:off x="4633664" y="3717033"/>
            <a:ext cx="4042792" cy="1512165"/>
          </a:xfrm>
          <a:prstGeom prst="rect">
            <a:avLst/>
          </a:prstGeom>
          <a:ln>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dirty="0">
                <a:latin typeface="Gill Sans MT" panose="020B0502020104020203" pitchFamily="34" charset="0"/>
              </a:rPr>
              <a:t>Five of these students are selected to represent the school in the tournament and these students train hard to be as successful as possible, just as they would for any competitive event.</a:t>
            </a:r>
            <a:endParaRPr lang="en-US" sz="1800" dirty="0">
              <a:latin typeface="Gill Sans MT" panose="020B05020201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229600" cy="4425355"/>
          </a:xfrm>
        </p:spPr>
        <p:txBody>
          <a:bodyPr>
            <a:normAutofit/>
          </a:bodyPr>
          <a:lstStyle/>
          <a:p>
            <a:pPr marL="0" lvl="0" indent="0" algn="ctr">
              <a:buNone/>
            </a:pPr>
            <a:r>
              <a:rPr lang="en-GB" sz="2800" b="1" dirty="0">
                <a:solidFill>
                  <a:schemeClr val="tx1">
                    <a:lumMod val="65000"/>
                    <a:lumOff val="35000"/>
                  </a:schemeClr>
                </a:solidFill>
                <a:latin typeface="GillSans" panose="020B0602020204020204" pitchFamily="34" charset="0"/>
              </a:rPr>
              <a:t>Here are two different pairs you can use to make 24.</a:t>
            </a:r>
            <a:endParaRPr lang="en-GB" sz="1100" dirty="0">
              <a:solidFill>
                <a:schemeClr val="accent3">
                  <a:lumMod val="75000"/>
                </a:schemeClr>
              </a:solidFill>
              <a:latin typeface="GillSans" panose="020B0602020204020204" pitchFamily="34" charset="0"/>
            </a:endParaRPr>
          </a:p>
          <a:p>
            <a:pPr marL="0" lvl="0" indent="0">
              <a:buNone/>
            </a:pPr>
            <a:r>
              <a:rPr lang="en-GB" sz="3900" b="1" dirty="0">
                <a:solidFill>
                  <a:schemeClr val="tx1">
                    <a:lumMod val="65000"/>
                    <a:lumOff val="35000"/>
                  </a:schemeClr>
                </a:solidFill>
                <a:latin typeface="GillSans" panose="020B0602020204020204" pitchFamily="34" charset="0"/>
              </a:rPr>
              <a:t>8 x 3    	</a:t>
            </a:r>
          </a:p>
          <a:p>
            <a:pPr marL="0" lvl="0" indent="0">
              <a:buNone/>
            </a:pPr>
            <a:r>
              <a:rPr lang="en-GB" sz="3900" b="1" dirty="0">
                <a:solidFill>
                  <a:schemeClr val="tx1">
                    <a:lumMod val="65000"/>
                    <a:lumOff val="35000"/>
                  </a:schemeClr>
                </a:solidFill>
                <a:latin typeface="GillSans" panose="020B0602020204020204" pitchFamily="34" charset="0"/>
              </a:rPr>
              <a:t>6 x 4  </a:t>
            </a:r>
            <a:r>
              <a:rPr lang="en-GB" sz="3600" b="1" dirty="0">
                <a:solidFill>
                  <a:schemeClr val="tx1">
                    <a:lumMod val="65000"/>
                    <a:lumOff val="35000"/>
                  </a:schemeClr>
                </a:solidFill>
                <a:latin typeface="GillSans" panose="020B0602020204020204" pitchFamily="34" charset="0"/>
              </a:rPr>
              <a:t>		</a:t>
            </a:r>
          </a:p>
        </p:txBody>
      </p:sp>
      <p:sp>
        <p:nvSpPr>
          <p:cNvPr id="6" name="Title 1">
            <a:extLst>
              <a:ext uri="{FF2B5EF4-FFF2-40B4-BE49-F238E27FC236}">
                <a16:creationId xmlns:a16="http://schemas.microsoft.com/office/drawing/2014/main" id="{52F6AD8D-FE34-463C-9955-A487608FE244}"/>
              </a:ext>
            </a:extLst>
          </p:cNvPr>
          <p:cNvSpPr>
            <a:spLocks noGrp="1"/>
          </p:cNvSpPr>
          <p:nvPr>
            <p:ph type="title"/>
          </p:nvPr>
        </p:nvSpPr>
        <p:spPr>
          <a:xfrm>
            <a:off x="467544" y="548680"/>
            <a:ext cx="8229600" cy="792088"/>
          </a:xfrm>
        </p:spPr>
        <p:txBody>
          <a:bodyPr>
            <a:noAutofit/>
          </a:bodyPr>
          <a:lstStyle/>
          <a:p>
            <a:r>
              <a:rPr lang="en-GB" sz="3100" dirty="0"/>
              <a:t>ROUND 3: </a:t>
            </a:r>
            <a:r>
              <a:rPr lang="en-GB" sz="3100" b="1" dirty="0"/>
              <a:t>THE 24® GAME ROUND</a:t>
            </a:r>
            <a:endParaRPr lang="en-US" sz="3100" dirty="0"/>
          </a:p>
        </p:txBody>
      </p:sp>
      <p:pic>
        <p:nvPicPr>
          <p:cNvPr id="8" name="Picture 7" descr="Image_00024">
            <a:extLst>
              <a:ext uri="{FF2B5EF4-FFF2-40B4-BE49-F238E27FC236}">
                <a16:creationId xmlns:a16="http://schemas.microsoft.com/office/drawing/2014/main" id="{36BB246E-EE4F-480C-B20B-9242D629EC97}"/>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292080" y="2204864"/>
            <a:ext cx="3228207" cy="3249835"/>
          </a:xfrm>
          <a:prstGeom prst="rect">
            <a:avLst/>
          </a:prstGeom>
        </p:spPr>
      </p:pic>
    </p:spTree>
    <p:extLst>
      <p:ext uri="{BB962C8B-B14F-4D97-AF65-F5344CB8AC3E}">
        <p14:creationId xmlns:p14="http://schemas.microsoft.com/office/powerpoint/2010/main" val="377414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229600" cy="4425355"/>
          </a:xfrm>
        </p:spPr>
        <p:txBody>
          <a:bodyPr>
            <a:normAutofit/>
          </a:bodyPr>
          <a:lstStyle/>
          <a:p>
            <a:pPr marL="0" lvl="0" indent="0" algn="ctr">
              <a:buNone/>
            </a:pPr>
            <a:endParaRPr lang="en-GB" sz="11500" dirty="0">
              <a:latin typeface="GillSans" panose="020B0602020204020204" pitchFamily="34" charset="0"/>
            </a:endParaRPr>
          </a:p>
          <a:p>
            <a:pPr marL="0" lvl="0" indent="0" algn="ctr">
              <a:buNone/>
            </a:pPr>
            <a:r>
              <a:rPr lang="en-GB" sz="2800" b="1" dirty="0">
                <a:solidFill>
                  <a:schemeClr val="tx1">
                    <a:lumMod val="65000"/>
                    <a:lumOff val="35000"/>
                  </a:schemeClr>
                </a:solidFill>
                <a:latin typeface="GillSans" panose="020B0602020204020204" pitchFamily="34" charset="0"/>
              </a:rPr>
              <a:t>Find two pairs that you can use to make 24.</a:t>
            </a:r>
            <a:endParaRPr lang="en-GB" sz="1200" dirty="0">
              <a:solidFill>
                <a:schemeClr val="accent3">
                  <a:lumMod val="75000"/>
                </a:schemeClr>
              </a:solidFill>
              <a:latin typeface="GillSans" panose="020B0602020204020204" pitchFamily="34" charset="0"/>
            </a:endParaRPr>
          </a:p>
          <a:p>
            <a:pPr marL="0" lvl="0" indent="0">
              <a:buNone/>
              <a:tabLst>
                <a:tab pos="2868613" algn="l"/>
              </a:tabLst>
            </a:pPr>
            <a:r>
              <a:rPr lang="en-GB" sz="3900" b="1" dirty="0">
                <a:solidFill>
                  <a:schemeClr val="tx1">
                    <a:lumMod val="65000"/>
                    <a:lumOff val="35000"/>
                  </a:schemeClr>
                </a:solidFill>
                <a:latin typeface="GillSans" panose="020B0602020204020204" pitchFamily="34" charset="0"/>
              </a:rPr>
              <a:t>8 x 3	</a:t>
            </a:r>
            <a:r>
              <a:rPr lang="en-GB" sz="3600" b="1" dirty="0">
                <a:solidFill>
                  <a:schemeClr val="tx1">
                    <a:lumMod val="65000"/>
                    <a:lumOff val="35000"/>
                  </a:schemeClr>
                </a:solidFill>
                <a:latin typeface="GillSans" panose="020B0602020204020204" pitchFamily="34" charset="0"/>
              </a:rPr>
              <a:t>8 x 1 = 8   5 - 2 = 3 </a:t>
            </a:r>
          </a:p>
          <a:p>
            <a:pPr marL="0" lvl="0" indent="0">
              <a:buNone/>
              <a:tabLst>
                <a:tab pos="2868613" algn="l"/>
              </a:tabLst>
            </a:pPr>
            <a:r>
              <a:rPr lang="en-GB" sz="3900" b="1" dirty="0">
                <a:solidFill>
                  <a:schemeClr val="tx1">
                    <a:lumMod val="65000"/>
                    <a:lumOff val="35000"/>
                  </a:schemeClr>
                </a:solidFill>
                <a:latin typeface="GillSans" panose="020B0602020204020204" pitchFamily="34" charset="0"/>
              </a:rPr>
              <a:t>6 x 4  </a:t>
            </a:r>
            <a:r>
              <a:rPr lang="en-GB" sz="3600" b="1" dirty="0">
                <a:solidFill>
                  <a:schemeClr val="tx1">
                    <a:lumMod val="65000"/>
                    <a:lumOff val="35000"/>
                  </a:schemeClr>
                </a:solidFill>
                <a:latin typeface="GillSans" panose="020B0602020204020204" pitchFamily="34" charset="0"/>
              </a:rPr>
              <a:t>	8 - 2 = 6   5 - 1 = 4	</a:t>
            </a:r>
          </a:p>
        </p:txBody>
      </p:sp>
      <p:sp>
        <p:nvSpPr>
          <p:cNvPr id="6" name="Right Arrow 5"/>
          <p:cNvSpPr/>
          <p:nvPr/>
        </p:nvSpPr>
        <p:spPr>
          <a:xfrm>
            <a:off x="2411760" y="4365104"/>
            <a:ext cx="648072" cy="144016"/>
          </a:xfrm>
          <a:prstGeom prst="rightArrow">
            <a:avLst/>
          </a:prstGeom>
          <a:solidFill>
            <a:schemeClr val="accent3">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ight Arrow 6"/>
          <p:cNvSpPr/>
          <p:nvPr/>
        </p:nvSpPr>
        <p:spPr>
          <a:xfrm>
            <a:off x="2411760" y="5085184"/>
            <a:ext cx="648072" cy="144016"/>
          </a:xfrm>
          <a:prstGeom prst="rightArrow">
            <a:avLst/>
          </a:prstGeom>
          <a:solidFill>
            <a:schemeClr val="accent3">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518B86FD-6A33-42E2-A71D-484674D4D5BA}"/>
              </a:ext>
            </a:extLst>
          </p:cNvPr>
          <p:cNvSpPr>
            <a:spLocks noGrp="1"/>
          </p:cNvSpPr>
          <p:nvPr>
            <p:ph type="title"/>
          </p:nvPr>
        </p:nvSpPr>
        <p:spPr>
          <a:xfrm>
            <a:off x="467544" y="548680"/>
            <a:ext cx="8229600" cy="792088"/>
          </a:xfrm>
        </p:spPr>
        <p:txBody>
          <a:bodyPr>
            <a:noAutofit/>
          </a:bodyPr>
          <a:lstStyle/>
          <a:p>
            <a:r>
              <a:rPr lang="en-GB" sz="3100" dirty="0"/>
              <a:t>ROUND 3: </a:t>
            </a:r>
            <a:r>
              <a:rPr lang="en-GB" sz="3100" b="1" dirty="0"/>
              <a:t>THE 24® GAME ROUND</a:t>
            </a:r>
            <a:endParaRPr lang="en-US" sz="3100" dirty="0"/>
          </a:p>
        </p:txBody>
      </p:sp>
      <p:pic>
        <p:nvPicPr>
          <p:cNvPr id="11" name="Picture 10" descr="Image_00024">
            <a:extLst>
              <a:ext uri="{FF2B5EF4-FFF2-40B4-BE49-F238E27FC236}">
                <a16:creationId xmlns:a16="http://schemas.microsoft.com/office/drawing/2014/main" id="{E5AD9CA9-03CB-41CA-8903-358CAFB28C0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456361" y="1412776"/>
            <a:ext cx="2148087" cy="2162479"/>
          </a:xfrm>
          <a:prstGeom prst="rect">
            <a:avLst/>
          </a:prstGeom>
        </p:spPr>
      </p:pic>
    </p:spTree>
    <p:extLst>
      <p:ext uri="{BB962C8B-B14F-4D97-AF65-F5344CB8AC3E}">
        <p14:creationId xmlns:p14="http://schemas.microsoft.com/office/powerpoint/2010/main" val="2857917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F39921-CAD0-4C22-B4A6-6C009C62663C}"/>
              </a:ext>
            </a:extLst>
          </p:cNvPr>
          <p:cNvSpPr txBox="1">
            <a:spLocks/>
          </p:cNvSpPr>
          <p:nvPr/>
        </p:nvSpPr>
        <p:spPr>
          <a:xfrm>
            <a:off x="467544" y="548680"/>
            <a:ext cx="8229600" cy="792088"/>
          </a:xfrm>
          <a:prstGeom prst="rect">
            <a:avLst/>
          </a:prstGeom>
          <a:solidFill>
            <a:srgbClr val="00AEEF"/>
          </a:solidFill>
        </p:spPr>
        <p:txBody>
          <a:bodyPr vert="horz" lIns="91440" tIns="45720" rIns="91440" bIns="45720" rtlCol="0" anchor="ctr">
            <a:noAutofit/>
          </a:bodyPr>
          <a:lstStyle>
            <a:lvl1pPr algn="l" defTabSz="914400" rtl="0" eaLnBrk="1" latinLnBrk="0" hangingPunct="1">
              <a:spcBef>
                <a:spcPct val="0"/>
              </a:spcBef>
              <a:buNone/>
              <a:defRPr sz="3400" b="1" kern="1200" baseline="0">
                <a:solidFill>
                  <a:schemeClr val="bg1"/>
                </a:solidFill>
                <a:latin typeface="Gill Sans MT" panose="020B0502020104020203" pitchFamily="34" charset="0"/>
                <a:ea typeface="+mj-ea"/>
                <a:cs typeface="+mj-cs"/>
              </a:defRPr>
            </a:lvl1pPr>
          </a:lstStyle>
          <a:p>
            <a:r>
              <a:rPr lang="en-GB" sz="3100" dirty="0"/>
              <a:t>ROUND 3: </a:t>
            </a:r>
            <a:r>
              <a:rPr lang="en-GB" sz="3100" b="1" dirty="0"/>
              <a:t>THE 24® GAME ROUND</a:t>
            </a:r>
            <a:endParaRPr lang="en-US" sz="3100" dirty="0"/>
          </a:p>
        </p:txBody>
      </p:sp>
      <p:pic>
        <p:nvPicPr>
          <p:cNvPr id="5" name="Picture 4" descr="7">
            <a:extLst>
              <a:ext uri="{FF2B5EF4-FFF2-40B4-BE49-F238E27FC236}">
                <a16:creationId xmlns:a16="http://schemas.microsoft.com/office/drawing/2014/main" id="{42D78DAE-769C-4EB0-A816-8C7A6340600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76774" y="1559668"/>
            <a:ext cx="3689163" cy="3617976"/>
          </a:xfrm>
          <a:prstGeom prst="rect">
            <a:avLst/>
          </a:prstGeom>
        </p:spPr>
      </p:pic>
      <p:pic>
        <p:nvPicPr>
          <p:cNvPr id="7" name="Picture 6" descr="3">
            <a:extLst>
              <a:ext uri="{FF2B5EF4-FFF2-40B4-BE49-F238E27FC236}">
                <a16:creationId xmlns:a16="http://schemas.microsoft.com/office/drawing/2014/main" id="{A285F51D-9605-4BF6-9CEC-E27047A578FA}"/>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914034" y="1579630"/>
            <a:ext cx="3653192" cy="3598014"/>
          </a:xfrm>
          <a:prstGeom prst="rect">
            <a:avLst/>
          </a:prstGeom>
        </p:spPr>
      </p:pic>
    </p:spTree>
    <p:extLst>
      <p:ext uri="{BB962C8B-B14F-4D97-AF65-F5344CB8AC3E}">
        <p14:creationId xmlns:p14="http://schemas.microsoft.com/office/powerpoint/2010/main" val="333893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F39921-CAD0-4C22-B4A6-6C009C62663C}"/>
              </a:ext>
            </a:extLst>
          </p:cNvPr>
          <p:cNvSpPr txBox="1">
            <a:spLocks/>
          </p:cNvSpPr>
          <p:nvPr/>
        </p:nvSpPr>
        <p:spPr>
          <a:xfrm>
            <a:off x="467544" y="548680"/>
            <a:ext cx="8229600" cy="792088"/>
          </a:xfrm>
          <a:prstGeom prst="rect">
            <a:avLst/>
          </a:prstGeom>
          <a:solidFill>
            <a:srgbClr val="00AEEF"/>
          </a:solidFill>
        </p:spPr>
        <p:txBody>
          <a:bodyPr vert="horz" lIns="91440" tIns="45720" rIns="91440" bIns="45720" rtlCol="0" anchor="ctr">
            <a:noAutofit/>
          </a:bodyPr>
          <a:lstStyle>
            <a:lvl1pPr algn="l" defTabSz="914400" rtl="0" eaLnBrk="1" latinLnBrk="0" hangingPunct="1">
              <a:spcBef>
                <a:spcPct val="0"/>
              </a:spcBef>
              <a:buNone/>
              <a:defRPr sz="3400" b="1" kern="1200" baseline="0">
                <a:solidFill>
                  <a:schemeClr val="bg1"/>
                </a:solidFill>
                <a:latin typeface="Gill Sans MT" panose="020B0502020104020203" pitchFamily="34" charset="0"/>
                <a:ea typeface="+mj-ea"/>
                <a:cs typeface="+mj-cs"/>
              </a:defRPr>
            </a:lvl1pPr>
          </a:lstStyle>
          <a:p>
            <a:r>
              <a:rPr lang="en-GB" sz="3100" dirty="0"/>
              <a:t>ROUND 3: </a:t>
            </a:r>
            <a:r>
              <a:rPr lang="en-GB" sz="3100" b="1" dirty="0"/>
              <a:t>THE 24® GAME ROUND</a:t>
            </a:r>
            <a:endParaRPr lang="en-US" sz="3100" dirty="0"/>
          </a:p>
        </p:txBody>
      </p:sp>
      <p:pic>
        <p:nvPicPr>
          <p:cNvPr id="5" name="Picture 4" descr="9">
            <a:extLst>
              <a:ext uri="{FF2B5EF4-FFF2-40B4-BE49-F238E27FC236}">
                <a16:creationId xmlns:a16="http://schemas.microsoft.com/office/drawing/2014/main" id="{21533796-4D77-4204-AAF7-FA8045EF818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73844" y="1530853"/>
            <a:ext cx="3638116" cy="3685031"/>
          </a:xfrm>
          <a:prstGeom prst="rect">
            <a:avLst/>
          </a:prstGeom>
        </p:spPr>
      </p:pic>
      <p:pic>
        <p:nvPicPr>
          <p:cNvPr id="7" name="Picture 6" descr="39">
            <a:extLst>
              <a:ext uri="{FF2B5EF4-FFF2-40B4-BE49-F238E27FC236}">
                <a16:creationId xmlns:a16="http://schemas.microsoft.com/office/drawing/2014/main" id="{4910ECFF-0B5D-445C-AE17-13CD520505F8}"/>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860032" y="1536497"/>
            <a:ext cx="3706003" cy="3679387"/>
          </a:xfrm>
          <a:prstGeom prst="rect">
            <a:avLst/>
          </a:prstGeom>
        </p:spPr>
      </p:pic>
    </p:spTree>
    <p:extLst>
      <p:ext uri="{BB962C8B-B14F-4D97-AF65-F5344CB8AC3E}">
        <p14:creationId xmlns:p14="http://schemas.microsoft.com/office/powerpoint/2010/main" val="3269807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F39921-CAD0-4C22-B4A6-6C009C62663C}"/>
              </a:ext>
            </a:extLst>
          </p:cNvPr>
          <p:cNvSpPr txBox="1">
            <a:spLocks/>
          </p:cNvSpPr>
          <p:nvPr/>
        </p:nvSpPr>
        <p:spPr>
          <a:xfrm>
            <a:off x="467544" y="548680"/>
            <a:ext cx="8229600" cy="792088"/>
          </a:xfrm>
          <a:prstGeom prst="rect">
            <a:avLst/>
          </a:prstGeom>
          <a:solidFill>
            <a:srgbClr val="00AEEF"/>
          </a:solidFill>
        </p:spPr>
        <p:txBody>
          <a:bodyPr vert="horz" lIns="91440" tIns="45720" rIns="91440" bIns="45720" rtlCol="0" anchor="ctr">
            <a:noAutofit/>
          </a:bodyPr>
          <a:lstStyle>
            <a:lvl1pPr algn="l" defTabSz="914400" rtl="0" eaLnBrk="1" latinLnBrk="0" hangingPunct="1">
              <a:spcBef>
                <a:spcPct val="0"/>
              </a:spcBef>
              <a:buNone/>
              <a:defRPr sz="3400" b="1" kern="1200" baseline="0">
                <a:solidFill>
                  <a:schemeClr val="bg1"/>
                </a:solidFill>
                <a:latin typeface="Gill Sans MT" panose="020B0502020104020203" pitchFamily="34" charset="0"/>
                <a:ea typeface="+mj-ea"/>
                <a:cs typeface="+mj-cs"/>
              </a:defRPr>
            </a:lvl1pPr>
          </a:lstStyle>
          <a:p>
            <a:r>
              <a:rPr lang="en-GB" sz="3100" dirty="0"/>
              <a:t>ROUND 3: </a:t>
            </a:r>
            <a:r>
              <a:rPr lang="en-GB" sz="3100" b="1" dirty="0"/>
              <a:t>THE 24® GAME ROUND</a:t>
            </a:r>
            <a:endParaRPr lang="en-US" sz="3100" dirty="0"/>
          </a:p>
        </p:txBody>
      </p:sp>
      <p:pic>
        <p:nvPicPr>
          <p:cNvPr id="5" name="Picture 4" descr="Image_00243">
            <a:extLst>
              <a:ext uri="{FF2B5EF4-FFF2-40B4-BE49-F238E27FC236}">
                <a16:creationId xmlns:a16="http://schemas.microsoft.com/office/drawing/2014/main" id="{C6EC5CA1-C5A9-4639-B640-8A64F0FE2AD7}"/>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95967" y="1604010"/>
            <a:ext cx="3688001" cy="3649980"/>
          </a:xfrm>
          <a:prstGeom prst="rect">
            <a:avLst/>
          </a:prstGeom>
        </p:spPr>
      </p:pic>
      <p:pic>
        <p:nvPicPr>
          <p:cNvPr id="7" name="Picture 6" descr="Image_00276">
            <a:extLst>
              <a:ext uri="{FF2B5EF4-FFF2-40B4-BE49-F238E27FC236}">
                <a16:creationId xmlns:a16="http://schemas.microsoft.com/office/drawing/2014/main" id="{2C21DC37-22A4-4D7B-8909-9654605EBAF5}"/>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835125" y="1604010"/>
            <a:ext cx="3769323" cy="3649980"/>
          </a:xfrm>
          <a:prstGeom prst="rect">
            <a:avLst/>
          </a:prstGeom>
        </p:spPr>
      </p:pic>
    </p:spTree>
    <p:extLst>
      <p:ext uri="{BB962C8B-B14F-4D97-AF65-F5344CB8AC3E}">
        <p14:creationId xmlns:p14="http://schemas.microsoft.com/office/powerpoint/2010/main" val="69694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79"/>
            <a:ext cx="8229600" cy="864095"/>
          </a:xfrm>
        </p:spPr>
        <p:txBody>
          <a:bodyPr>
            <a:normAutofit/>
          </a:bodyPr>
          <a:lstStyle/>
          <a:p>
            <a:r>
              <a:rPr lang="en-GB" sz="3600" dirty="0"/>
              <a:t>THE 24®GAME: HEATS AND FINAL</a:t>
            </a:r>
            <a:endParaRPr lang="en-US" dirty="0"/>
          </a:p>
        </p:txBody>
      </p:sp>
      <p:sp>
        <p:nvSpPr>
          <p:cNvPr id="4" name="Content Placeholder 3"/>
          <p:cNvSpPr>
            <a:spLocks noGrp="1"/>
          </p:cNvSpPr>
          <p:nvPr>
            <p:ph sz="half" idx="1"/>
          </p:nvPr>
        </p:nvSpPr>
        <p:spPr>
          <a:xfrm>
            <a:off x="457200" y="1412775"/>
            <a:ext cx="4485184" cy="3960442"/>
          </a:xfrm>
        </p:spPr>
        <p:txBody>
          <a:bodyPr>
            <a:noAutofit/>
          </a:bodyPr>
          <a:lstStyle/>
          <a:p>
            <a:pPr marL="0" indent="0">
              <a:lnSpc>
                <a:spcPct val="120000"/>
              </a:lnSpc>
              <a:spcBef>
                <a:spcPts val="0"/>
              </a:spcBef>
              <a:spcAft>
                <a:spcPts val="600"/>
              </a:spcAft>
              <a:buNone/>
            </a:pPr>
            <a:r>
              <a:rPr lang="en-GB" sz="2000" b="1" dirty="0">
                <a:solidFill>
                  <a:srgbClr val="FF0000"/>
                </a:solidFill>
                <a:cs typeface="Gill Sans"/>
              </a:rPr>
              <a:t>Format</a:t>
            </a:r>
          </a:p>
          <a:p>
            <a:pPr marL="0" indent="0">
              <a:lnSpc>
                <a:spcPct val="120000"/>
              </a:lnSpc>
              <a:spcBef>
                <a:spcPts val="0"/>
              </a:spcBef>
              <a:spcAft>
                <a:spcPts val="600"/>
              </a:spcAft>
              <a:buNone/>
            </a:pPr>
            <a:r>
              <a:rPr lang="en-GB" sz="2000" dirty="0"/>
              <a:t>Five rounds each of 5 minutes</a:t>
            </a:r>
          </a:p>
          <a:p>
            <a:pPr marL="0" indent="0">
              <a:lnSpc>
                <a:spcPct val="120000"/>
              </a:lnSpc>
              <a:spcBef>
                <a:spcPts val="0"/>
              </a:spcBef>
              <a:spcAft>
                <a:spcPts val="600"/>
              </a:spcAft>
              <a:buNone/>
            </a:pPr>
            <a:r>
              <a:rPr lang="en-GB" sz="2000" b="1" dirty="0">
                <a:solidFill>
                  <a:srgbClr val="FF0000"/>
                </a:solidFill>
                <a:cs typeface="Gill Sans"/>
              </a:rPr>
              <a:t>Rules</a:t>
            </a:r>
          </a:p>
          <a:p>
            <a:pPr>
              <a:spcBef>
                <a:spcPts val="0"/>
              </a:spcBef>
              <a:spcAft>
                <a:spcPts val="600"/>
              </a:spcAft>
            </a:pPr>
            <a:r>
              <a:rPr lang="en-GB" sz="2000" dirty="0"/>
              <a:t>Hands behind table until card is placed.</a:t>
            </a:r>
          </a:p>
          <a:p>
            <a:pPr>
              <a:spcBef>
                <a:spcPts val="0"/>
              </a:spcBef>
              <a:spcAft>
                <a:spcPts val="600"/>
              </a:spcAft>
            </a:pPr>
            <a:r>
              <a:rPr lang="en-GB" sz="2000" dirty="0"/>
              <a:t>Claim with whole hand on card.</a:t>
            </a:r>
          </a:p>
          <a:p>
            <a:pPr>
              <a:spcBef>
                <a:spcPts val="0"/>
              </a:spcBef>
              <a:spcAft>
                <a:spcPts val="600"/>
              </a:spcAft>
            </a:pPr>
            <a:r>
              <a:rPr lang="en-GB" sz="2000" dirty="0"/>
              <a:t>Explain immediately but not quickly.</a:t>
            </a:r>
          </a:p>
          <a:p>
            <a:pPr>
              <a:spcBef>
                <a:spcPts val="0"/>
              </a:spcBef>
              <a:spcAft>
                <a:spcPts val="600"/>
              </a:spcAft>
            </a:pPr>
            <a:r>
              <a:rPr lang="en-GB" sz="2000" dirty="0"/>
              <a:t>If player correct they take the card. If not judge takes the card.</a:t>
            </a:r>
          </a:p>
          <a:p>
            <a:pPr>
              <a:spcBef>
                <a:spcPts val="0"/>
              </a:spcBef>
              <a:spcAft>
                <a:spcPts val="600"/>
              </a:spcAft>
            </a:pPr>
            <a:r>
              <a:rPr lang="en-GB" sz="2000" dirty="0"/>
              <a:t>Giving up rule … (FINAL: NO!)</a:t>
            </a:r>
          </a:p>
        </p:txBody>
      </p:sp>
      <p:sp>
        <p:nvSpPr>
          <p:cNvPr id="5" name="Content Placeholder 4"/>
          <p:cNvSpPr>
            <a:spLocks noGrp="1"/>
          </p:cNvSpPr>
          <p:nvPr>
            <p:ph sz="half" idx="2"/>
          </p:nvPr>
        </p:nvSpPr>
        <p:spPr>
          <a:xfrm>
            <a:off x="5148064" y="1484783"/>
            <a:ext cx="3744416" cy="3960441"/>
          </a:xfrm>
        </p:spPr>
        <p:txBody>
          <a:bodyPr>
            <a:normAutofit fontScale="70000" lnSpcReduction="20000"/>
          </a:bodyPr>
          <a:lstStyle/>
          <a:p>
            <a:pPr marL="0" indent="0">
              <a:lnSpc>
                <a:spcPct val="120000"/>
              </a:lnSpc>
              <a:spcBef>
                <a:spcPts val="0"/>
              </a:spcBef>
              <a:spcAft>
                <a:spcPts val="600"/>
              </a:spcAft>
              <a:buNone/>
            </a:pPr>
            <a:r>
              <a:rPr lang="en-GB" sz="2900" b="1" dirty="0">
                <a:solidFill>
                  <a:srgbClr val="FF0000"/>
                </a:solidFill>
                <a:cs typeface="Gill Sans"/>
              </a:rPr>
              <a:t>Substitutions </a:t>
            </a:r>
          </a:p>
          <a:p>
            <a:pPr marL="0" indent="0">
              <a:lnSpc>
                <a:spcPct val="120000"/>
              </a:lnSpc>
              <a:spcBef>
                <a:spcPts val="0"/>
              </a:spcBef>
              <a:buNone/>
            </a:pPr>
            <a:r>
              <a:rPr lang="en-GB" sz="2900" dirty="0">
                <a:cs typeface="Gill Sans"/>
              </a:rPr>
              <a:t>At end of round 2:</a:t>
            </a:r>
          </a:p>
          <a:p>
            <a:pPr>
              <a:lnSpc>
                <a:spcPct val="120000"/>
              </a:lnSpc>
              <a:spcBef>
                <a:spcPts val="0"/>
              </a:spcBef>
            </a:pPr>
            <a:r>
              <a:rPr lang="en-GB" sz="2900" dirty="0">
                <a:cs typeface="Gill Sans"/>
              </a:rPr>
              <a:t>Two players </a:t>
            </a:r>
            <a:r>
              <a:rPr lang="en-GB" sz="2900" dirty="0">
                <a:solidFill>
                  <a:srgbClr val="FF0000"/>
                </a:solidFill>
                <a:cs typeface="Gill Sans"/>
              </a:rPr>
              <a:t>must</a:t>
            </a:r>
            <a:r>
              <a:rPr lang="en-GB" sz="2900" dirty="0">
                <a:cs typeface="Gill Sans"/>
              </a:rPr>
              <a:t> be replaced.</a:t>
            </a:r>
            <a:endParaRPr lang="en-GB" sz="2900" dirty="0">
              <a:solidFill>
                <a:srgbClr val="FF0000"/>
              </a:solidFill>
              <a:cs typeface="Gill Sans"/>
            </a:endParaRPr>
          </a:p>
          <a:p>
            <a:pPr marL="0" indent="0">
              <a:lnSpc>
                <a:spcPct val="120000"/>
              </a:lnSpc>
              <a:spcBef>
                <a:spcPts val="600"/>
              </a:spcBef>
              <a:spcAft>
                <a:spcPts val="600"/>
              </a:spcAft>
              <a:buNone/>
            </a:pPr>
            <a:r>
              <a:rPr lang="en-GB" sz="2900" b="1" dirty="0">
                <a:solidFill>
                  <a:srgbClr val="FF0000"/>
                </a:solidFill>
                <a:cs typeface="Gill Sans"/>
              </a:rPr>
              <a:t>Scoring</a:t>
            </a:r>
          </a:p>
          <a:p>
            <a:pPr marL="0" indent="0">
              <a:lnSpc>
                <a:spcPct val="120000"/>
              </a:lnSpc>
              <a:spcBef>
                <a:spcPts val="0"/>
              </a:spcBef>
              <a:spcAft>
                <a:spcPts val="600"/>
              </a:spcAft>
              <a:buNone/>
            </a:pPr>
            <a:r>
              <a:rPr lang="en-GB" sz="2900" dirty="0"/>
              <a:t> </a:t>
            </a:r>
            <a:r>
              <a:rPr lang="en-GB" sz="2900" dirty="0">
                <a:cs typeface="Gill Sans"/>
              </a:rPr>
              <a:t>5 Rounds.</a:t>
            </a:r>
          </a:p>
          <a:p>
            <a:pPr>
              <a:lnSpc>
                <a:spcPct val="120000"/>
              </a:lnSpc>
              <a:spcBef>
                <a:spcPts val="0"/>
              </a:spcBef>
              <a:spcAft>
                <a:spcPts val="600"/>
              </a:spcAft>
            </a:pPr>
            <a:r>
              <a:rPr lang="en-US" sz="2900" dirty="0">
                <a:cs typeface="Gill Sans"/>
              </a:rPr>
              <a:t>7 points for the round winner. </a:t>
            </a:r>
          </a:p>
          <a:p>
            <a:pPr>
              <a:lnSpc>
                <a:spcPct val="120000"/>
              </a:lnSpc>
              <a:spcBef>
                <a:spcPts val="0"/>
              </a:spcBef>
              <a:spcAft>
                <a:spcPts val="600"/>
              </a:spcAft>
            </a:pPr>
            <a:r>
              <a:rPr lang="en-US" sz="2900" dirty="0">
                <a:cs typeface="Gill Sans"/>
              </a:rPr>
              <a:t>4 points for the round runner up.</a:t>
            </a:r>
          </a:p>
          <a:p>
            <a:pPr>
              <a:lnSpc>
                <a:spcPct val="120000"/>
              </a:lnSpc>
              <a:spcBef>
                <a:spcPts val="0"/>
              </a:spcBef>
              <a:spcAft>
                <a:spcPts val="600"/>
              </a:spcAft>
            </a:pPr>
            <a:r>
              <a:rPr lang="en-US" sz="2900" dirty="0">
                <a:cs typeface="Gill Sans"/>
              </a:rPr>
              <a:t>1 point for a scoring third place.</a:t>
            </a:r>
          </a:p>
          <a:p>
            <a:endParaRPr lang="en-GB" dirty="0"/>
          </a:p>
        </p:txBody>
      </p:sp>
      <p:sp>
        <p:nvSpPr>
          <p:cNvPr id="3" name="TextBox 2">
            <a:extLst>
              <a:ext uri="{FF2B5EF4-FFF2-40B4-BE49-F238E27FC236}">
                <a16:creationId xmlns:a16="http://schemas.microsoft.com/office/drawing/2014/main" id="{E8958BD0-CEF3-44C2-B4F7-6B462E97041C}"/>
              </a:ext>
            </a:extLst>
          </p:cNvPr>
          <p:cNvSpPr txBox="1"/>
          <p:nvPr/>
        </p:nvSpPr>
        <p:spPr>
          <a:xfrm>
            <a:off x="2599148" y="5445225"/>
            <a:ext cx="2520280" cy="1015663"/>
          </a:xfrm>
          <a:prstGeom prst="rect">
            <a:avLst/>
          </a:prstGeom>
          <a:noFill/>
        </p:spPr>
        <p:txBody>
          <a:bodyPr wrap="square" rtlCol="0">
            <a:spAutoFit/>
          </a:bodyPr>
          <a:lstStyle/>
          <a:p>
            <a:pPr algn="ctr"/>
            <a:r>
              <a:rPr lang="en-GB" sz="2000" b="1" dirty="0">
                <a:latin typeface="Gill Sans MT" panose="020B0502020104020203" pitchFamily="34" charset="0"/>
              </a:rPr>
              <a:t>Very detailed tournament rules in the handbook!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 24® GAME CHALLENGE</a:t>
            </a:r>
            <a:endParaRPr lang="en-US" dirty="0"/>
          </a:p>
        </p:txBody>
      </p:sp>
      <p:pic>
        <p:nvPicPr>
          <p:cNvPr id="10242" name="Picture 2" descr="https://s-media-cache-ak0.pinimg.com/736x/fe/55/f8/fe55f899736e936052484f6511cb5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406" y="1571624"/>
            <a:ext cx="4762500" cy="3714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100" dirty="0"/>
              <a:t>THE 24®GAME: IN SCHOOL ACTIVITY</a:t>
            </a:r>
            <a:endParaRPr lang="en-US" sz="3100" dirty="0"/>
          </a:p>
        </p:txBody>
      </p:sp>
      <p:sp>
        <p:nvSpPr>
          <p:cNvPr id="3" name="Content Placeholder 2"/>
          <p:cNvSpPr>
            <a:spLocks noGrp="1"/>
          </p:cNvSpPr>
          <p:nvPr>
            <p:ph idx="1"/>
          </p:nvPr>
        </p:nvSpPr>
        <p:spPr>
          <a:xfrm>
            <a:off x="457200" y="1340768"/>
            <a:ext cx="8229600" cy="3960441"/>
          </a:xfrm>
        </p:spPr>
        <p:txBody>
          <a:bodyPr>
            <a:normAutofit fontScale="77500" lnSpcReduction="20000"/>
          </a:bodyPr>
          <a:lstStyle/>
          <a:p>
            <a:pPr marL="514350" indent="-514350">
              <a:lnSpc>
                <a:spcPct val="124000"/>
              </a:lnSpc>
              <a:buFont typeface="+mj-lt"/>
              <a:buAutoNum type="arabicPeriod"/>
            </a:pPr>
            <a:r>
              <a:rPr lang="en-US" sz="3200" dirty="0"/>
              <a:t>Show three problem cards at the start of a lesson. (While you take the register?) Students find solutions and share.</a:t>
            </a:r>
            <a:endParaRPr lang="en-GB" dirty="0"/>
          </a:p>
          <a:p>
            <a:pPr marL="514350" indent="-514350">
              <a:lnSpc>
                <a:spcPct val="124000"/>
              </a:lnSpc>
              <a:buFont typeface="+mj-lt"/>
              <a:buAutoNum type="arabicPeriod"/>
            </a:pPr>
            <a:r>
              <a:rPr lang="en-GB" dirty="0"/>
              <a:t>The Student Guide contains various practice activities.</a:t>
            </a:r>
          </a:p>
          <a:p>
            <a:pPr marL="514350" indent="-514350">
              <a:lnSpc>
                <a:spcPct val="124000"/>
              </a:lnSpc>
              <a:buFont typeface="+mj-lt"/>
              <a:buAutoNum type="arabicPeriod"/>
            </a:pPr>
            <a:r>
              <a:rPr lang="en-GB" dirty="0"/>
              <a:t>Students can get a 24®Game App for their phones.</a:t>
            </a:r>
          </a:p>
          <a:p>
            <a:pPr marL="514350" indent="-514350">
              <a:lnSpc>
                <a:spcPct val="124000"/>
              </a:lnSpc>
              <a:buFont typeface="+mj-lt"/>
              <a:buAutoNum type="arabicPeriod"/>
            </a:pPr>
            <a:r>
              <a:rPr lang="en-GB" dirty="0"/>
              <a:t>Make sure to use all the card types.</a:t>
            </a:r>
          </a:p>
          <a:p>
            <a:pPr marL="514350" indent="-514350">
              <a:lnSpc>
                <a:spcPct val="120000"/>
              </a:lnSpc>
              <a:buFont typeface="+mj-lt"/>
              <a:buAutoNum type="arabicPeriod"/>
            </a:pPr>
            <a:r>
              <a:rPr lang="en-US" dirty="0"/>
              <a:t>To compete, your team must have </a:t>
            </a:r>
            <a:r>
              <a:rPr lang="en-US" dirty="0" err="1"/>
              <a:t>practised</a:t>
            </a:r>
            <a:r>
              <a:rPr lang="en-US" dirty="0"/>
              <a:t> very hard. Some individuals are staggeringly good at this – on one occasion the entire pack was completed in a 5-minute round!</a:t>
            </a:r>
            <a:endParaRPr lang="en-GB" dirty="0"/>
          </a:p>
          <a:p>
            <a:pPr>
              <a:buNone/>
            </a:pPr>
            <a:endParaRPr lang="en-GB" dirty="0"/>
          </a:p>
          <a:p>
            <a:pPr>
              <a:buNone/>
            </a:pPr>
            <a:endParaRPr lang="en-GB" dirty="0"/>
          </a:p>
          <a:p>
            <a:pPr>
              <a:buNone/>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648072"/>
          </a:xfrm>
        </p:spPr>
        <p:txBody>
          <a:bodyPr>
            <a:noAutofit/>
          </a:bodyPr>
          <a:lstStyle/>
          <a:p>
            <a:r>
              <a:rPr lang="en-GB" sz="2700" dirty="0"/>
              <a:t>ROUND 4:  LESSONS FROM PREVIOUS YEARS</a:t>
            </a:r>
            <a:endParaRPr lang="en-US" sz="2700" dirty="0"/>
          </a:p>
        </p:txBody>
      </p:sp>
      <p:sp>
        <p:nvSpPr>
          <p:cNvPr id="4" name="Content Placeholder 3">
            <a:extLst>
              <a:ext uri="{FF2B5EF4-FFF2-40B4-BE49-F238E27FC236}">
                <a16:creationId xmlns:a16="http://schemas.microsoft.com/office/drawing/2014/main" id="{3D360F9D-DD6E-45A5-9756-726DB19928C8}"/>
              </a:ext>
            </a:extLst>
          </p:cNvPr>
          <p:cNvSpPr>
            <a:spLocks noGrp="1"/>
          </p:cNvSpPr>
          <p:nvPr>
            <p:ph sz="half" idx="1"/>
          </p:nvPr>
        </p:nvSpPr>
        <p:spPr>
          <a:xfrm>
            <a:off x="457200" y="1196752"/>
            <a:ext cx="4474840" cy="4320479"/>
          </a:xfrm>
        </p:spPr>
        <p:txBody>
          <a:bodyPr>
            <a:noAutofit/>
          </a:bodyPr>
          <a:lstStyle/>
          <a:p>
            <a:pPr marL="0" indent="0">
              <a:buNone/>
            </a:pPr>
            <a:r>
              <a:rPr lang="it-IT" sz="2600" dirty="0">
                <a:solidFill>
                  <a:srgbClr val="FF0000"/>
                </a:solidFill>
              </a:rPr>
              <a:t>Teams (as a whole) </a:t>
            </a:r>
            <a:r>
              <a:rPr lang="it-IT" sz="2600" b="1" u="sng" dirty="0">
                <a:solidFill>
                  <a:srgbClr val="FF0000"/>
                </a:solidFill>
              </a:rPr>
              <a:t>must</a:t>
            </a:r>
            <a:r>
              <a:rPr lang="it-IT" sz="2600" dirty="0">
                <a:solidFill>
                  <a:srgbClr val="FF0000"/>
                </a:solidFill>
              </a:rPr>
              <a:t> be able to do all of the algebra listed.</a:t>
            </a:r>
          </a:p>
          <a:p>
            <a:pPr marL="0" indent="0">
              <a:buNone/>
            </a:pPr>
            <a:r>
              <a:rPr lang="it-IT" sz="2600" dirty="0">
                <a:solidFill>
                  <a:srgbClr val="FF0000"/>
                </a:solidFill>
              </a:rPr>
              <a:t>There will be instructions but it will not be clear that they are instructions. For example, listen (</a:t>
            </a:r>
            <a:r>
              <a:rPr lang="it-IT" sz="2600" u="sng" dirty="0">
                <a:solidFill>
                  <a:srgbClr val="FF0000"/>
                </a:solidFill>
              </a:rPr>
              <a:t>and make notes</a:t>
            </a:r>
            <a:r>
              <a:rPr lang="it-IT" sz="2600" dirty="0">
                <a:solidFill>
                  <a:srgbClr val="FF0000"/>
                </a:solidFill>
              </a:rPr>
              <a:t>) on what is shown introducing the task.</a:t>
            </a:r>
            <a:endParaRPr lang="en-GB" sz="2600" dirty="0">
              <a:solidFill>
                <a:srgbClr val="FF0000"/>
              </a:solidFill>
            </a:endParaRPr>
          </a:p>
        </p:txBody>
      </p:sp>
      <p:sp>
        <p:nvSpPr>
          <p:cNvPr id="5" name="Content Placeholder 4">
            <a:extLst>
              <a:ext uri="{FF2B5EF4-FFF2-40B4-BE49-F238E27FC236}">
                <a16:creationId xmlns:a16="http://schemas.microsoft.com/office/drawing/2014/main" id="{DB1693BD-0C15-4048-BFF7-991FFE1D89F1}"/>
              </a:ext>
            </a:extLst>
          </p:cNvPr>
          <p:cNvSpPr>
            <a:spLocks noGrp="1"/>
          </p:cNvSpPr>
          <p:nvPr>
            <p:ph sz="half" idx="2"/>
          </p:nvPr>
        </p:nvSpPr>
        <p:spPr>
          <a:xfrm>
            <a:off x="5086400" y="1268760"/>
            <a:ext cx="3600400" cy="4104457"/>
          </a:xfrm>
        </p:spPr>
        <p:txBody>
          <a:bodyPr>
            <a:normAutofit fontScale="92500" lnSpcReduction="20000"/>
          </a:bodyPr>
          <a:lstStyle/>
          <a:p>
            <a:r>
              <a:rPr lang="it-IT" u="sng" dirty="0"/>
              <a:t>Follow all instructions.</a:t>
            </a:r>
          </a:p>
          <a:p>
            <a:r>
              <a:rPr lang="it-IT" dirty="0"/>
              <a:t>Share out the work but have a team leader to follow the instructions.</a:t>
            </a:r>
          </a:p>
          <a:p>
            <a:r>
              <a:rPr lang="it-IT" dirty="0"/>
              <a:t>Write down any answers that are found on the answer sheet.</a:t>
            </a:r>
            <a:endParaRPr lang="en-GB" dirty="0"/>
          </a:p>
          <a:p>
            <a:r>
              <a:rPr lang="it-IT" dirty="0"/>
              <a:t>Solve equations carefully and check answers.</a:t>
            </a:r>
          </a:p>
        </p:txBody>
      </p:sp>
      <p:sp>
        <p:nvSpPr>
          <p:cNvPr id="3" name="TextBox 2">
            <a:extLst>
              <a:ext uri="{FF2B5EF4-FFF2-40B4-BE49-F238E27FC236}">
                <a16:creationId xmlns:a16="http://schemas.microsoft.com/office/drawing/2014/main" id="{E6E013D1-34BE-4A96-ABDA-F398431594C4}"/>
              </a:ext>
            </a:extLst>
          </p:cNvPr>
          <p:cNvSpPr txBox="1"/>
          <p:nvPr/>
        </p:nvSpPr>
        <p:spPr>
          <a:xfrm>
            <a:off x="1619672" y="4732401"/>
            <a:ext cx="3600400" cy="1569660"/>
          </a:xfrm>
          <a:prstGeom prst="rect">
            <a:avLst/>
          </a:prstGeom>
          <a:solidFill>
            <a:srgbClr val="FF0066"/>
          </a:solidFill>
        </p:spPr>
        <p:txBody>
          <a:bodyPr wrap="square" rtlCol="0">
            <a:spAutoFit/>
          </a:bodyPr>
          <a:lstStyle/>
          <a:p>
            <a:r>
              <a:rPr lang="en-GB" sz="3200" dirty="0">
                <a:solidFill>
                  <a:schemeClr val="bg1"/>
                </a:solidFill>
              </a:rPr>
              <a:t>No help will be given, so there is no point asking!!</a:t>
            </a:r>
          </a:p>
        </p:txBody>
      </p:sp>
    </p:spTree>
    <p:extLst>
      <p:ext uri="{BB962C8B-B14F-4D97-AF65-F5344CB8AC3E}">
        <p14:creationId xmlns:p14="http://schemas.microsoft.com/office/powerpoint/2010/main" val="3965284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336"/>
            <a:ext cx="8229600" cy="576064"/>
          </a:xfrm>
        </p:spPr>
        <p:txBody>
          <a:bodyPr>
            <a:noAutofit/>
          </a:bodyPr>
          <a:lstStyle/>
          <a:p>
            <a:r>
              <a:rPr lang="en-GB" sz="2800" dirty="0"/>
              <a:t>ROUND 4:  ALGEBRAIC PROBLEM SOLVING</a:t>
            </a: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1560" y="764704"/>
                <a:ext cx="8291264" cy="5112568"/>
              </a:xfrm>
            </p:spPr>
            <p:txBody>
              <a:bodyPr>
                <a:normAutofit fontScale="85000" lnSpcReduction="10000"/>
              </a:bodyPr>
              <a:lstStyle/>
              <a:p>
                <a:pPr marL="514350" lvl="0" indent="-514350">
                  <a:lnSpc>
                    <a:spcPct val="134000"/>
                  </a:lnSpc>
                  <a:buFont typeface="+mj-lt"/>
                  <a:buAutoNum type="arabicPeriod"/>
                </a:pPr>
                <a:r>
                  <a:rPr lang="en-GB" sz="2600" dirty="0"/>
                  <a:t>The whole team works together to solve a series of problems set in a story context – with video, audio, props ...</a:t>
                </a:r>
              </a:p>
              <a:p>
                <a:pPr marL="514350" lvl="0" indent="-514350">
                  <a:lnSpc>
                    <a:spcPct val="134000"/>
                  </a:lnSpc>
                  <a:buFont typeface="+mj-lt"/>
                  <a:buAutoNum type="arabicPeriod"/>
                </a:pPr>
                <a:r>
                  <a:rPr lang="en-GB" sz="2600" dirty="0"/>
                  <a:t>Students will need to use algebra of any type included in the National Curriculum (a complete list is in the handbook). Notably this now includes linear graphs: including co-ordinates and drawing and reading from graphs given in some form of </a:t>
                </a:r>
                <a14:m>
                  <m:oMath xmlns:m="http://schemas.openxmlformats.org/officeDocument/2006/math">
                    <m:r>
                      <a:rPr lang="en-GB" sz="2600" b="0" i="1" smtClean="0">
                        <a:latin typeface="Cambria Math" panose="02040503050406030204" pitchFamily="18" charset="0"/>
                      </a:rPr>
                      <m:t>𝑦</m:t>
                    </m:r>
                    <m:r>
                      <a:rPr lang="en-GB" sz="2600" b="0" i="1" smtClean="0">
                        <a:latin typeface="Cambria Math" panose="02040503050406030204" pitchFamily="18" charset="0"/>
                      </a:rPr>
                      <m:t>=</m:t>
                    </m:r>
                    <m:r>
                      <a:rPr lang="en-GB" sz="2600" b="0" i="1" smtClean="0">
                        <a:latin typeface="Cambria Math" panose="02040503050406030204" pitchFamily="18" charset="0"/>
                      </a:rPr>
                      <m:t>𝑚𝑥</m:t>
                    </m:r>
                    <m:r>
                      <a:rPr lang="en-GB" sz="2600" b="0" i="1" smtClean="0">
                        <a:latin typeface="Cambria Math" panose="02040503050406030204" pitchFamily="18" charset="0"/>
                      </a:rPr>
                      <m:t>+</m:t>
                    </m:r>
                    <m:r>
                      <a:rPr lang="en-GB" sz="2600" b="0" i="1" smtClean="0">
                        <a:latin typeface="Cambria Math" panose="02040503050406030204" pitchFamily="18" charset="0"/>
                      </a:rPr>
                      <m:t>𝑐</m:t>
                    </m:r>
                  </m:oMath>
                </a14:m>
                <a:r>
                  <a:rPr lang="en-GB" sz="2600" dirty="0"/>
                  <a:t> </a:t>
                </a:r>
              </a:p>
              <a:p>
                <a:pPr marL="514350" indent="-514350">
                  <a:lnSpc>
                    <a:spcPct val="134000"/>
                  </a:lnSpc>
                  <a:buFont typeface="+mj-lt"/>
                  <a:buAutoNum type="arabicPeriod"/>
                </a:pPr>
                <a:r>
                  <a:rPr lang="en-GB" sz="2600" dirty="0"/>
                  <a:t>Teams may have to solve additional unannounced problems.</a:t>
                </a:r>
              </a:p>
              <a:p>
                <a:pPr marL="514350" indent="-514350">
                  <a:lnSpc>
                    <a:spcPct val="134000"/>
                  </a:lnSpc>
                  <a:buFont typeface="+mj-lt"/>
                  <a:buAutoNum type="arabicPeriod"/>
                </a:pPr>
                <a:r>
                  <a:rPr lang="en-GB" sz="2600" dirty="0">
                    <a:latin typeface="Gill Sans MT" panose="020B0502020104020203" pitchFamily="34" charset="0"/>
                  </a:rPr>
                  <a:t>Teams must read everything they are given &amp; look out and listen for anything else they might need.</a:t>
                </a:r>
              </a:p>
              <a:p>
                <a:pPr marL="514350" indent="-514350">
                  <a:lnSpc>
                    <a:spcPct val="134000"/>
                  </a:lnSpc>
                  <a:buFont typeface="+mj-lt"/>
                  <a:buAutoNum type="arabicPeriod"/>
                </a:pPr>
                <a:r>
                  <a:rPr lang="en-GB" sz="2600" dirty="0">
                    <a:latin typeface="Gill Sans MT" panose="020B0502020104020203" pitchFamily="34" charset="0"/>
                  </a:rPr>
                  <a:t>Any instructions found must be followed carefully.</a:t>
                </a:r>
              </a:p>
              <a:p>
                <a:pPr marL="514350" indent="-514350">
                  <a:lnSpc>
                    <a:spcPct val="134000"/>
                  </a:lnSpc>
                  <a:buFont typeface="+mj-lt"/>
                  <a:buAutoNum type="arabicPeriod"/>
                </a:pPr>
                <a:r>
                  <a:rPr lang="en-GB" sz="2600" dirty="0">
                    <a:latin typeface="Gill Sans MT" panose="020B0502020104020203" pitchFamily="34" charset="0"/>
                  </a:rPr>
                  <a:t>If there is an answer sheet, it must be used.</a:t>
                </a:r>
              </a:p>
              <a:p>
                <a:pPr marL="514350" indent="-514350">
                  <a:buFont typeface="+mj-lt"/>
                  <a:buAutoNum type="arabicPeriod"/>
                </a:pPr>
                <a:endParaRPr lang="en-US" sz="2700" dirty="0"/>
              </a:p>
              <a:p>
                <a:pPr marL="514350" lvl="0" indent="-514350">
                  <a:buFont typeface="+mj-lt"/>
                  <a:buAutoNum type="arabicPeriod"/>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1560" y="764704"/>
                <a:ext cx="8291264" cy="5112568"/>
              </a:xfrm>
              <a:blipFill>
                <a:blip r:embed="rId3"/>
                <a:stretch>
                  <a:fillRect l="-882" r="-1029"/>
                </a:stretch>
              </a:blipFill>
            </p:spPr>
            <p:txBody>
              <a:bodyPr/>
              <a:lstStyle/>
              <a:p>
                <a:r>
                  <a:rPr lang="en-GB">
                    <a:noFill/>
                  </a:rPr>
                  <a:t> </a:t>
                </a:r>
              </a:p>
            </p:txBody>
          </p:sp>
        </mc:Fallback>
      </mc:AlternateContent>
      <p:sp>
        <p:nvSpPr>
          <p:cNvPr id="27" name="Rectangle 26">
            <a:extLst>
              <a:ext uri="{FF2B5EF4-FFF2-40B4-BE49-F238E27FC236}">
                <a16:creationId xmlns:a16="http://schemas.microsoft.com/office/drawing/2014/main" id="{EE63DB7B-EAF6-4EA0-8517-77B678D9973B}"/>
              </a:ext>
            </a:extLst>
          </p:cNvPr>
          <p:cNvSpPr/>
          <p:nvPr/>
        </p:nvSpPr>
        <p:spPr>
          <a:xfrm>
            <a:off x="1" y="-14277"/>
            <a:ext cx="9143999" cy="68645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3DBB783-9F6C-436D-BF97-B6DC12ED6479}"/>
              </a:ext>
            </a:extLst>
          </p:cNvPr>
          <p:cNvGrpSpPr/>
          <p:nvPr/>
        </p:nvGrpSpPr>
        <p:grpSpPr>
          <a:xfrm>
            <a:off x="1187624" y="142628"/>
            <a:ext cx="6827604" cy="6454723"/>
            <a:chOff x="1763688" y="1671895"/>
            <a:chExt cx="4900389" cy="4632760"/>
          </a:xfrm>
        </p:grpSpPr>
        <p:pic>
          <p:nvPicPr>
            <p:cNvPr id="4" name="Picture 2">
              <a:extLst>
                <a:ext uri="{FF2B5EF4-FFF2-40B4-BE49-F238E27FC236}">
                  <a16:creationId xmlns:a16="http://schemas.microsoft.com/office/drawing/2014/main" id="{6E37AA22-8803-4411-9261-670C4F092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685155"/>
              <a:ext cx="2524125" cy="36195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515AB735-6721-45E8-9E85-A5160DF69128}"/>
                </a:ext>
              </a:extLst>
            </p:cNvPr>
            <p:cNvSpPr/>
            <p:nvPr/>
          </p:nvSpPr>
          <p:spPr>
            <a:xfrm>
              <a:off x="1763688" y="1671895"/>
              <a:ext cx="4320480" cy="1440160"/>
            </a:xfrm>
            <a:prstGeom prst="wedgeRectCallout">
              <a:avLst>
                <a:gd name="adj1" fmla="val 25231"/>
                <a:gd name="adj2" fmla="val 752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latin typeface="Bradley Hand ITC" panose="03070402050302030203" pitchFamily="66" charset="0"/>
                </a:rPr>
                <a:t>I say Holmes, should they expected the unexpected?</a:t>
              </a:r>
            </a:p>
            <a:p>
              <a:r>
                <a:rPr lang="en-GB" sz="2800" b="1" dirty="0">
                  <a:solidFill>
                    <a:schemeClr val="tx1"/>
                  </a:solidFill>
                  <a:latin typeface="Bradley Hand ITC" panose="03070402050302030203" pitchFamily="66" charset="0"/>
                </a:rPr>
                <a:t>I should say so, Watson!</a:t>
              </a:r>
            </a:p>
          </p:txBody>
        </p:sp>
      </p:grpSp>
      <p:pic>
        <p:nvPicPr>
          <p:cNvPr id="26" name="Picture 25" descr="Diagram, engineering drawing&#10;&#10;Description automatically generated">
            <a:extLst>
              <a:ext uri="{FF2B5EF4-FFF2-40B4-BE49-F238E27FC236}">
                <a16:creationId xmlns:a16="http://schemas.microsoft.com/office/drawing/2014/main" id="{790FF323-1AEC-4417-9401-9E15FA57A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1748" y="114076"/>
            <a:ext cx="4730649" cy="6224538"/>
          </a:xfrm>
          <a:prstGeom prst="rect">
            <a:avLst/>
          </a:prstGeom>
        </p:spPr>
      </p:pic>
      <p:pic>
        <p:nvPicPr>
          <p:cNvPr id="31" name="Picture 30">
            <a:extLst>
              <a:ext uri="{FF2B5EF4-FFF2-40B4-BE49-F238E27FC236}">
                <a16:creationId xmlns:a16="http://schemas.microsoft.com/office/drawing/2014/main" id="{1E1CD3D0-8CA1-4A89-911B-C3CA93872DCD}"/>
              </a:ext>
            </a:extLst>
          </p:cNvPr>
          <p:cNvPicPr>
            <a:picLocks noChangeAspect="1"/>
          </p:cNvPicPr>
          <p:nvPr/>
        </p:nvPicPr>
        <p:blipFill>
          <a:blip r:embed="rId6"/>
          <a:stretch>
            <a:fillRect/>
          </a:stretch>
        </p:blipFill>
        <p:spPr>
          <a:xfrm>
            <a:off x="2086123" y="1329879"/>
            <a:ext cx="4695825" cy="3781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1000"/>
                                        <p:tgtEl>
                                          <p:spTgt spid="31"/>
                                        </p:tgtEl>
                                        <p:attrNameLst>
                                          <p:attrName>ppt_x</p:attrName>
                                        </p:attrNameLst>
                                      </p:cBhvr>
                                      <p:tavLst>
                                        <p:tav tm="0">
                                          <p:val>
                                            <p:strVal val="ppt_x"/>
                                          </p:val>
                                        </p:tav>
                                        <p:tav tm="100000">
                                          <p:val>
                                            <p:strVal val="ppt_x"/>
                                          </p:val>
                                        </p:tav>
                                      </p:tavLst>
                                    </p:anim>
                                    <p:anim calcmode="lin" valueType="num">
                                      <p:cBhvr additive="base">
                                        <p:cTn id="39" dur="1000"/>
                                        <p:tgtEl>
                                          <p:spTgt spid="31"/>
                                        </p:tgtEl>
                                        <p:attrNameLst>
                                          <p:attrName>ppt_y</p:attrName>
                                        </p:attrNameLst>
                                      </p:cBhvr>
                                      <p:tavLst>
                                        <p:tav tm="0">
                                          <p:val>
                                            <p:strVal val="ppt_y"/>
                                          </p:val>
                                        </p:tav>
                                        <p:tav tm="100000">
                                          <p:val>
                                            <p:strVal val="1+ppt_h/2"/>
                                          </p:val>
                                        </p:tav>
                                      </p:tavLst>
                                    </p:anim>
                                    <p:set>
                                      <p:cBhvr>
                                        <p:cTn id="40" dur="1" fill="hold">
                                          <p:stCondLst>
                                            <p:cond delay="999"/>
                                          </p:stCondLst>
                                        </p:cTn>
                                        <p:tgtEl>
                                          <p:spTgt spid="31"/>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4"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26"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85F60EA-950D-4884-8A60-62F45E22540B}"/>
              </a:ext>
            </a:extLst>
          </p:cNvPr>
          <p:cNvGrpSpPr/>
          <p:nvPr/>
        </p:nvGrpSpPr>
        <p:grpSpPr>
          <a:xfrm>
            <a:off x="442643" y="3200857"/>
            <a:ext cx="1393053" cy="1956335"/>
            <a:chOff x="2699792" y="1335833"/>
            <a:chExt cx="2137684" cy="3025891"/>
          </a:xfrm>
        </p:grpSpPr>
        <p:pic>
          <p:nvPicPr>
            <p:cNvPr id="3" name="Picture 2"/>
            <p:cNvPicPr>
              <a:picLocks noChangeAspect="1"/>
            </p:cNvPicPr>
            <p:nvPr/>
          </p:nvPicPr>
          <p:blipFill>
            <a:blip r:embed="rId3"/>
            <a:stretch>
              <a:fillRect/>
            </a:stretch>
          </p:blipFill>
          <p:spPr>
            <a:xfrm>
              <a:off x="2705180" y="1335833"/>
              <a:ext cx="2132296" cy="3003989"/>
            </a:xfrm>
            <a:prstGeom prst="rect">
              <a:avLst/>
            </a:prstGeom>
          </p:spPr>
        </p:pic>
        <p:sp>
          <p:nvSpPr>
            <p:cNvPr id="9" name="Rectangle 8"/>
            <p:cNvSpPr/>
            <p:nvPr/>
          </p:nvSpPr>
          <p:spPr>
            <a:xfrm>
              <a:off x="2699792" y="1335833"/>
              <a:ext cx="2130474" cy="30258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EDF50814-48D0-4084-8FCA-D5937FC403C4}"/>
              </a:ext>
            </a:extLst>
          </p:cNvPr>
          <p:cNvGrpSpPr/>
          <p:nvPr/>
        </p:nvGrpSpPr>
        <p:grpSpPr>
          <a:xfrm>
            <a:off x="446856" y="1152162"/>
            <a:ext cx="1388354" cy="1959526"/>
            <a:chOff x="446856" y="1335833"/>
            <a:chExt cx="2130474" cy="3030826"/>
          </a:xfrm>
        </p:grpSpPr>
        <p:pic>
          <p:nvPicPr>
            <p:cNvPr id="4" name="Picture 3"/>
            <p:cNvPicPr>
              <a:picLocks noChangeAspect="1"/>
            </p:cNvPicPr>
            <p:nvPr/>
          </p:nvPicPr>
          <p:blipFill>
            <a:blip r:embed="rId4"/>
            <a:stretch>
              <a:fillRect/>
            </a:stretch>
          </p:blipFill>
          <p:spPr>
            <a:xfrm>
              <a:off x="446856" y="1340768"/>
              <a:ext cx="2130474" cy="3025891"/>
            </a:xfrm>
            <a:prstGeom prst="rect">
              <a:avLst/>
            </a:prstGeom>
          </p:spPr>
        </p:pic>
        <p:sp>
          <p:nvSpPr>
            <p:cNvPr id="5" name="Rectangle 4"/>
            <p:cNvSpPr/>
            <p:nvPr/>
          </p:nvSpPr>
          <p:spPr>
            <a:xfrm>
              <a:off x="446856" y="1335833"/>
              <a:ext cx="2130474" cy="30258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normAutofit fontScale="90000"/>
          </a:bodyPr>
          <a:lstStyle/>
          <a:p>
            <a:r>
              <a:rPr lang="en-GB" dirty="0"/>
              <a:t>RESOURCES PROVIDED</a:t>
            </a:r>
            <a:endParaRPr lang="en-US" dirty="0"/>
          </a:p>
        </p:txBody>
      </p:sp>
      <p:sp>
        <p:nvSpPr>
          <p:cNvPr id="6" name="TextBox 5">
            <a:extLst>
              <a:ext uri="{FF2B5EF4-FFF2-40B4-BE49-F238E27FC236}">
                <a16:creationId xmlns:a16="http://schemas.microsoft.com/office/drawing/2014/main" id="{C8512176-1672-4C05-AC36-2B11D6BB3128}"/>
              </a:ext>
            </a:extLst>
          </p:cNvPr>
          <p:cNvSpPr txBox="1"/>
          <p:nvPr/>
        </p:nvSpPr>
        <p:spPr>
          <a:xfrm>
            <a:off x="1979711" y="1139017"/>
            <a:ext cx="6696745" cy="4093428"/>
          </a:xfrm>
          <a:prstGeom prst="rect">
            <a:avLst/>
          </a:prstGeom>
          <a:noFill/>
        </p:spPr>
        <p:txBody>
          <a:bodyPr wrap="square" rtlCol="0">
            <a:spAutoFit/>
          </a:bodyPr>
          <a:lstStyle/>
          <a:p>
            <a:pPr marL="342900" indent="-342900">
              <a:buFont typeface="+mj-lt"/>
              <a:buAutoNum type="arabicPeriod"/>
            </a:pPr>
            <a:r>
              <a:rPr lang="en-GB" sz="2000" dirty="0">
                <a:latin typeface="Gill Sans MT" panose="020B0502020104020203" pitchFamily="34" charset="0"/>
              </a:rPr>
              <a:t>Collect after the session (if ordered!):</a:t>
            </a:r>
          </a:p>
          <a:p>
            <a:pPr marL="628650" lvl="1" indent="-363538">
              <a:buFont typeface="Arial" panose="020B0604020202020204" pitchFamily="34" charset="0"/>
              <a:buChar char="•"/>
            </a:pPr>
            <a:r>
              <a:rPr lang="en-GB" sz="2000" dirty="0">
                <a:latin typeface="Gill Sans MT" panose="020B0502020104020203" pitchFamily="34" charset="0"/>
              </a:rPr>
              <a:t>Sets of </a:t>
            </a:r>
            <a:r>
              <a:rPr lang="en-GB" sz="2000" dirty="0" err="1">
                <a:latin typeface="Gill Sans MT" panose="020B0502020104020203" pitchFamily="34" charset="0"/>
              </a:rPr>
              <a:t>GridLines</a:t>
            </a:r>
            <a:r>
              <a:rPr lang="en-GB" sz="2000" dirty="0">
                <a:latin typeface="Gill Sans MT" panose="020B0502020104020203" pitchFamily="34" charset="0"/>
              </a:rPr>
              <a:t> geometry game packs.</a:t>
            </a:r>
          </a:p>
          <a:p>
            <a:pPr marL="628650" lvl="1" indent="-363538">
              <a:buFont typeface="Arial" panose="020B0604020202020204" pitchFamily="34" charset="0"/>
              <a:buChar char="•"/>
            </a:pPr>
            <a:r>
              <a:rPr lang="en-GB" sz="2000" dirty="0">
                <a:latin typeface="Gill Sans MT" panose="020B0502020104020203" pitchFamily="34" charset="0"/>
              </a:rPr>
              <a:t>Sets of 24®Game packs (of all tournament types).</a:t>
            </a:r>
          </a:p>
          <a:p>
            <a:pPr marL="628650" lvl="1" indent="-363538">
              <a:buFont typeface="Arial" panose="020B0604020202020204" pitchFamily="34" charset="0"/>
              <a:buChar char="•"/>
            </a:pPr>
            <a:r>
              <a:rPr lang="en-GB" sz="2000" dirty="0">
                <a:latin typeface="Gill Sans MT" panose="020B0502020104020203" pitchFamily="34" charset="0"/>
              </a:rPr>
              <a:t>Large die for Hedgehog play.</a:t>
            </a:r>
          </a:p>
          <a:p>
            <a:pPr marL="342900" indent="-342900">
              <a:buFont typeface="+mj-lt"/>
              <a:buAutoNum type="arabicPeriod"/>
            </a:pPr>
            <a:r>
              <a:rPr lang="en-GB" sz="2000" dirty="0">
                <a:latin typeface="Gill Sans MT" panose="020B0502020104020203" pitchFamily="34" charset="0"/>
              </a:rPr>
              <a:t>Key Documents on the web site:</a:t>
            </a:r>
          </a:p>
          <a:p>
            <a:pPr marL="628650" lvl="1" indent="-363538">
              <a:buFont typeface="Arial" panose="020B0604020202020204" pitchFamily="34" charset="0"/>
              <a:buChar char="•"/>
            </a:pPr>
            <a:r>
              <a:rPr lang="en-GB" sz="2000" i="1" dirty="0">
                <a:latin typeface="Gill Sans MT" panose="020B0502020104020203" pitchFamily="34" charset="0"/>
              </a:rPr>
              <a:t>Student Workbook </a:t>
            </a:r>
            <a:r>
              <a:rPr lang="en-GB" sz="2000" dirty="0">
                <a:latin typeface="Gill Sans MT" panose="020B0502020104020203" pitchFamily="34" charset="0"/>
              </a:rPr>
              <a:t>(PDF) tournament activities and catch up - make available to all students.</a:t>
            </a:r>
          </a:p>
          <a:p>
            <a:pPr marL="628650" lvl="1" indent="-363538">
              <a:buFont typeface="Arial" panose="020B0604020202020204" pitchFamily="34" charset="0"/>
              <a:buChar char="•"/>
            </a:pPr>
            <a:r>
              <a:rPr lang="en-GB" sz="2000" i="1" dirty="0">
                <a:latin typeface="Gill Sans MT" panose="020B0502020104020203" pitchFamily="34" charset="0"/>
              </a:rPr>
              <a:t>Guidance for Schools </a:t>
            </a:r>
            <a:r>
              <a:rPr lang="en-GB" sz="2000" dirty="0">
                <a:latin typeface="Gill Sans MT" panose="020B0502020104020203" pitchFamily="34" charset="0"/>
              </a:rPr>
              <a:t>(PDF) guidance for clubs, class and tournament for teachers and helpers.</a:t>
            </a:r>
          </a:p>
          <a:p>
            <a:pPr marL="628650" lvl="1" indent="-363538">
              <a:buFont typeface="Arial" panose="020B0604020202020204" pitchFamily="34" charset="0"/>
              <a:buChar char="•"/>
            </a:pPr>
            <a:r>
              <a:rPr lang="en-GB" sz="2000" i="1" dirty="0">
                <a:latin typeface="Gill Sans MT" panose="020B0502020104020203" pitchFamily="34" charset="0"/>
              </a:rPr>
              <a:t>Tournament handbook </a:t>
            </a:r>
            <a:r>
              <a:rPr lang="en-GB" sz="2000" dirty="0">
                <a:latin typeface="Gill Sans MT" panose="020B0502020104020203" pitchFamily="34" charset="0"/>
              </a:rPr>
              <a:t>(PDF + PPT + XLS) guide to running your inter or intra school tournament.</a:t>
            </a:r>
          </a:p>
          <a:p>
            <a:pPr marL="628650" lvl="1" indent="-363538">
              <a:buFont typeface="Arial" panose="020B0604020202020204" pitchFamily="34" charset="0"/>
              <a:buChar char="•"/>
            </a:pPr>
            <a:r>
              <a:rPr lang="en-GB" sz="2000" i="1" dirty="0">
                <a:latin typeface="Gill Sans MT" panose="020B0502020104020203" pitchFamily="34" charset="0"/>
              </a:rPr>
              <a:t>Training Videos </a:t>
            </a:r>
            <a:r>
              <a:rPr lang="en-GB" sz="2000" dirty="0">
                <a:latin typeface="Gill Sans MT" panose="020B0502020104020203" pitchFamily="34" charset="0"/>
              </a:rPr>
              <a:t>for all of the activities.</a:t>
            </a:r>
          </a:p>
          <a:p>
            <a:pPr marL="628650" lvl="1" indent="-363538">
              <a:buFont typeface="Arial" panose="020B0604020202020204" pitchFamily="34" charset="0"/>
              <a:buChar char="•"/>
            </a:pPr>
            <a:r>
              <a:rPr lang="en-GB" sz="2000" i="1" dirty="0">
                <a:latin typeface="Gill Sans MT" panose="020B0502020104020203" pitchFamily="34" charset="0"/>
              </a:rPr>
              <a:t>Algebra &amp; Data Rounds </a:t>
            </a:r>
            <a:r>
              <a:rPr lang="en-GB" sz="2000" dirty="0">
                <a:latin typeface="Gill Sans MT" panose="020B0502020104020203" pitchFamily="34" charset="0"/>
              </a:rPr>
              <a:t>practice sets of materials.</a:t>
            </a:r>
          </a:p>
        </p:txBody>
      </p:sp>
      <p:sp>
        <p:nvSpPr>
          <p:cNvPr id="7" name="Rectangle 6">
            <a:extLst>
              <a:ext uri="{FF2B5EF4-FFF2-40B4-BE49-F238E27FC236}">
                <a16:creationId xmlns:a16="http://schemas.microsoft.com/office/drawing/2014/main" id="{F92E7E8C-FB0B-41D0-9F12-AAD0E3467CE1}"/>
              </a:ext>
            </a:extLst>
          </p:cNvPr>
          <p:cNvSpPr/>
          <p:nvPr/>
        </p:nvSpPr>
        <p:spPr>
          <a:xfrm>
            <a:off x="683568" y="5229200"/>
            <a:ext cx="8373615" cy="400110"/>
          </a:xfrm>
          <a:prstGeom prst="rect">
            <a:avLst/>
          </a:prstGeom>
        </p:spPr>
        <p:txBody>
          <a:bodyPr wrap="square">
            <a:spAutoFit/>
          </a:bodyPr>
          <a:lstStyle/>
          <a:p>
            <a:r>
              <a:rPr lang="en-GB" sz="2000" dirty="0">
                <a:solidFill>
                  <a:srgbClr val="002060"/>
                </a:solidFill>
                <a:hlinkClick r:id="rId5"/>
              </a:rPr>
              <a:t>www.mayorsfundforlondon.org.uk/our-programmes/count-on-us-secondary</a:t>
            </a:r>
            <a:endParaRPr lang="en-GB" sz="2000" dirty="0">
              <a:solidFill>
                <a:srgbClr val="002060"/>
              </a:solidFill>
            </a:endParaRPr>
          </a:p>
        </p:txBody>
      </p:sp>
      <p:sp>
        <p:nvSpPr>
          <p:cNvPr id="11" name="TextBox 10">
            <a:extLst>
              <a:ext uri="{FF2B5EF4-FFF2-40B4-BE49-F238E27FC236}">
                <a16:creationId xmlns:a16="http://schemas.microsoft.com/office/drawing/2014/main" id="{706BCB8C-8425-44B5-BEBB-6C2AFEA206D5}"/>
              </a:ext>
            </a:extLst>
          </p:cNvPr>
          <p:cNvSpPr txBox="1"/>
          <p:nvPr/>
        </p:nvSpPr>
        <p:spPr>
          <a:xfrm>
            <a:off x="2036603" y="5662168"/>
            <a:ext cx="3039454" cy="1107996"/>
          </a:xfrm>
          <a:prstGeom prst="rect">
            <a:avLst/>
          </a:prstGeom>
          <a:noFill/>
        </p:spPr>
        <p:txBody>
          <a:bodyPr wrap="square" rtlCol="0">
            <a:spAutoFit/>
          </a:bodyPr>
          <a:lstStyle/>
          <a:p>
            <a:r>
              <a:rPr lang="en-GB" sz="2200" b="1" dirty="0">
                <a:solidFill>
                  <a:schemeClr val="tx2">
                    <a:lumMod val="75000"/>
                  </a:schemeClr>
                </a:solidFill>
                <a:latin typeface="Gill Sans MT" panose="020B0502020104020203" pitchFamily="34" charset="0"/>
              </a:rPr>
              <a:t>Also look out for this training PPT after the training session!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E026B1-AD4B-4826-D227-02622220C4B3}"/>
              </a:ext>
            </a:extLst>
          </p:cNvPr>
          <p:cNvSpPr/>
          <p:nvPr/>
        </p:nvSpPr>
        <p:spPr>
          <a:xfrm>
            <a:off x="6732240" y="0"/>
            <a:ext cx="2411760" cy="68580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BC499DCB-CE03-516A-5DA8-8F1C18379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Picture 8" descr="A picture containing building, sky, outdoor, government building&#10;&#10;Description automatically generated">
            <a:extLst>
              <a:ext uri="{FF2B5EF4-FFF2-40B4-BE49-F238E27FC236}">
                <a16:creationId xmlns:a16="http://schemas.microsoft.com/office/drawing/2014/main" id="{4009C0E7-F728-E45A-D22F-7C97EE4C7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817072"/>
            <a:ext cx="1680000" cy="1260000"/>
          </a:xfrm>
          <a:prstGeom prst="rect">
            <a:avLst/>
          </a:prstGeom>
        </p:spPr>
      </p:pic>
      <p:pic>
        <p:nvPicPr>
          <p:cNvPr id="10" name="Picture 9" descr="A large building with columns and a dome on top&#10;&#10;Description automatically generated with medium confidence">
            <a:extLst>
              <a:ext uri="{FF2B5EF4-FFF2-40B4-BE49-F238E27FC236}">
                <a16:creationId xmlns:a16="http://schemas.microsoft.com/office/drawing/2014/main" id="{159C7F4F-6262-FBAB-3D00-9889F83CE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80768"/>
            <a:ext cx="1890739" cy="1260000"/>
          </a:xfrm>
          <a:prstGeom prst="rect">
            <a:avLst/>
          </a:prstGeom>
        </p:spPr>
      </p:pic>
      <p:pic>
        <p:nvPicPr>
          <p:cNvPr id="11" name="Picture 10" descr="A picture containing building, outdoor, place of worship, big&#10;&#10;Description automatically generated">
            <a:extLst>
              <a:ext uri="{FF2B5EF4-FFF2-40B4-BE49-F238E27FC236}">
                <a16:creationId xmlns:a16="http://schemas.microsoft.com/office/drawing/2014/main" id="{86B270A2-9C09-A8C1-45FD-13F05CA0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185224"/>
            <a:ext cx="1976470" cy="1260000"/>
          </a:xfrm>
          <a:prstGeom prst="rect">
            <a:avLst/>
          </a:prstGeom>
        </p:spPr>
      </p:pic>
      <p:pic>
        <p:nvPicPr>
          <p:cNvPr id="12" name="Picture 11" descr="A picture containing sky, water, outdoor, river&#10;&#10;Description automatically generated">
            <a:extLst>
              <a:ext uri="{FF2B5EF4-FFF2-40B4-BE49-F238E27FC236}">
                <a16:creationId xmlns:a16="http://schemas.microsoft.com/office/drawing/2014/main" id="{AD51D54C-C36D-9A28-DA09-95AF6C6D5D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5553376"/>
            <a:ext cx="1680000" cy="1260000"/>
          </a:xfrm>
          <a:prstGeom prst="rect">
            <a:avLst/>
          </a:prstGeom>
        </p:spPr>
      </p:pic>
      <p:pic>
        <p:nvPicPr>
          <p:cNvPr id="13" name="Picture 12" descr="A building with columns and a flag&#10;&#10;Description automatically generated with low confidence">
            <a:extLst>
              <a:ext uri="{FF2B5EF4-FFF2-40B4-BE49-F238E27FC236}">
                <a16:creationId xmlns:a16="http://schemas.microsoft.com/office/drawing/2014/main" id="{5938CD3D-1EC8-A31E-A966-30ECA99B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1448920"/>
            <a:ext cx="1680000" cy="1260000"/>
          </a:xfrm>
          <a:prstGeom prst="rect">
            <a:avLst/>
          </a:prstGeom>
        </p:spPr>
      </p:pic>
      <p:sp>
        <p:nvSpPr>
          <p:cNvPr id="2" name="TextBox 1">
            <a:extLst>
              <a:ext uri="{FF2B5EF4-FFF2-40B4-BE49-F238E27FC236}">
                <a16:creationId xmlns:a16="http://schemas.microsoft.com/office/drawing/2014/main" id="{B1CE0D39-DF11-FBB0-78C4-A81B5951D8C0}"/>
              </a:ext>
            </a:extLst>
          </p:cNvPr>
          <p:cNvSpPr txBox="1"/>
          <p:nvPr/>
        </p:nvSpPr>
        <p:spPr>
          <a:xfrm>
            <a:off x="419340" y="2201655"/>
            <a:ext cx="8352928" cy="4035657"/>
          </a:xfrm>
          <a:prstGeom prst="rect">
            <a:avLst/>
          </a:prstGeom>
          <a:solidFill>
            <a:schemeClr val="bg1">
              <a:lumMod val="85000"/>
            </a:schemeClr>
          </a:solidFill>
        </p:spPr>
        <p:txBody>
          <a:bodyPr wrap="square" rtlCol="0">
            <a:spAutoFit/>
          </a:bodyPr>
          <a:lstStyle/>
          <a:p>
            <a:pPr algn="ctr">
              <a:lnSpc>
                <a:spcPct val="150000"/>
              </a:lnSpc>
            </a:pPr>
            <a:r>
              <a:rPr lang="en-GB" sz="4400" b="1" dirty="0"/>
              <a:t>ONE Person from each group can come out and collect ONE map and ONE data sheet from the front table.</a:t>
            </a:r>
          </a:p>
        </p:txBody>
      </p:sp>
      <p:pic>
        <p:nvPicPr>
          <p:cNvPr id="4" name="synth-vox-background-song">
            <a:hlinkClick r:id="" action="ppaction://media"/>
            <a:extLst>
              <a:ext uri="{FF2B5EF4-FFF2-40B4-BE49-F238E27FC236}">
                <a16:creationId xmlns:a16="http://schemas.microsoft.com/office/drawing/2014/main" id="{66DE8924-AA97-65F1-0090-9658F67A56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8950" y="6740525"/>
            <a:ext cx="609600" cy="609600"/>
          </a:xfrm>
          <a:prstGeom prst="rect">
            <a:avLst/>
          </a:prstGeom>
        </p:spPr>
      </p:pic>
    </p:spTree>
    <p:extLst>
      <p:ext uri="{BB962C8B-B14F-4D97-AF65-F5344CB8AC3E}">
        <p14:creationId xmlns:p14="http://schemas.microsoft.com/office/powerpoint/2010/main" val="19783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74" fill="hold"/>
                                        <p:tgtEl>
                                          <p:spTgt spid="4"/>
                                        </p:tgtEl>
                                      </p:cBhvr>
                                    </p:cmd>
                                  </p:childTnLst>
                                </p:cTn>
                              </p:par>
                              <p:par>
                                <p:cTn id="7" presetID="10" presetClass="entr" presetSubtype="0" fill="hold" grpId="0" nodeType="withEffect">
                                  <p:stCondLst>
                                    <p:cond delay="5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uilding with columns and a dome on top&#10;&#10;Description automatically generated with medium confidence">
            <a:extLst>
              <a:ext uri="{FF2B5EF4-FFF2-40B4-BE49-F238E27FC236}">
                <a16:creationId xmlns:a16="http://schemas.microsoft.com/office/drawing/2014/main" id="{B4EA13BC-6699-094C-1189-1151AF9B2E35}"/>
              </a:ext>
            </a:extLst>
          </p:cNvPr>
          <p:cNvPicPr>
            <a:picLocks noChangeAspect="1"/>
          </p:cNvPicPr>
          <p:nvPr/>
        </p:nvPicPr>
        <p:blipFill rotWithShape="1">
          <a:blip r:embed="rId5">
            <a:extLst>
              <a:ext uri="{28A0092B-C50C-407E-A947-70E740481C1C}">
                <a14:useLocalDpi xmlns:a14="http://schemas.microsoft.com/office/drawing/2010/main" val="0"/>
              </a:ext>
            </a:extLst>
          </a:blip>
          <a:srcRect t="3914"/>
          <a:stretch/>
        </p:blipFill>
        <p:spPr>
          <a:xfrm>
            <a:off x="0" y="2350"/>
            <a:ext cx="9144000" cy="5855121"/>
          </a:xfrm>
          <a:prstGeom prst="rect">
            <a:avLst/>
          </a:prstGeom>
        </p:spPr>
      </p:pic>
      <p:pic>
        <p:nvPicPr>
          <p:cNvPr id="5" name="Picture 4" descr="A vase with sunflowers&#10;&#10;Description automatically generated with medium confidence">
            <a:extLst>
              <a:ext uri="{FF2B5EF4-FFF2-40B4-BE49-F238E27FC236}">
                <a16:creationId xmlns:a16="http://schemas.microsoft.com/office/drawing/2014/main" id="{4D5C669B-3D65-32C4-6FDD-828FEDA07E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672" y="-13157"/>
            <a:ext cx="5400600" cy="6868807"/>
          </a:xfrm>
          <a:prstGeom prst="rect">
            <a:avLst/>
          </a:prstGeom>
        </p:spPr>
      </p:pic>
      <p:sp>
        <p:nvSpPr>
          <p:cNvPr id="8" name="TextBox 7">
            <a:extLst>
              <a:ext uri="{FF2B5EF4-FFF2-40B4-BE49-F238E27FC236}">
                <a16:creationId xmlns:a16="http://schemas.microsoft.com/office/drawing/2014/main" id="{7D522297-75BD-F917-507A-1143E78506C9}"/>
              </a:ext>
            </a:extLst>
          </p:cNvPr>
          <p:cNvSpPr txBox="1"/>
          <p:nvPr/>
        </p:nvSpPr>
        <p:spPr>
          <a:xfrm>
            <a:off x="107504" y="5857471"/>
            <a:ext cx="8878662" cy="830997"/>
          </a:xfrm>
          <a:prstGeom prst="rect">
            <a:avLst/>
          </a:prstGeom>
          <a:noFill/>
        </p:spPr>
        <p:txBody>
          <a:bodyPr wrap="square" rtlCol="0">
            <a:spAutoFit/>
          </a:bodyPr>
          <a:lstStyle/>
          <a:p>
            <a:r>
              <a:rPr lang="en-GB" sz="2400" b="1" dirty="0"/>
              <a:t>The National Gallery in London’s Trafalgar Square. Opened in 1824, home of Vincent Van Gogh’s paining ‘Sunflowers’.</a:t>
            </a:r>
          </a:p>
        </p:txBody>
      </p:sp>
      <p:pic>
        <p:nvPicPr>
          <p:cNvPr id="3" name="gothic-dramatic-background-music">
            <a:hlinkClick r:id="" action="ppaction://media"/>
            <a:extLst>
              <a:ext uri="{FF2B5EF4-FFF2-40B4-BE49-F238E27FC236}">
                <a16:creationId xmlns:a16="http://schemas.microsoft.com/office/drawing/2014/main" id="{BA87A45F-529A-1290-4DBC-2F3637F97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2750" y="6734175"/>
            <a:ext cx="609600" cy="609600"/>
          </a:xfrm>
          <a:prstGeom prst="rect">
            <a:avLst/>
          </a:prstGeom>
        </p:spPr>
      </p:pic>
    </p:spTree>
    <p:extLst>
      <p:ext uri="{BB962C8B-B14F-4D97-AF65-F5344CB8AC3E}">
        <p14:creationId xmlns:p14="http://schemas.microsoft.com/office/powerpoint/2010/main" val="13877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63" fill="hold"/>
                                        <p:tgtEl>
                                          <p:spTgt spid="3"/>
                                        </p:tgtEl>
                                      </p:cBhvr>
                                    </p:cmd>
                                  </p:childTnLst>
                                </p:cTn>
                              </p:par>
                              <p:par>
                                <p:cTn id="7" presetID="26" presetClass="exit" presetSubtype="0" fill="hold" nodeType="withEffect">
                                  <p:stCondLst>
                                    <p:cond delay="0"/>
                                  </p:stCondLst>
                                  <p:childTnLst>
                                    <p:animEffect transition="out" filter="wipe(down)">
                                      <p:cBhvr>
                                        <p:cTn id="8" dur="450" accel="50000">
                                          <p:stCondLst>
                                            <p:cond delay="4550"/>
                                          </p:stCondLst>
                                        </p:cTn>
                                        <p:tgtEl>
                                          <p:spTgt spid="5"/>
                                        </p:tgtEl>
                                      </p:cBhvr>
                                    </p:animEffect>
                                    <p:anim calcmode="lin" valueType="num">
                                      <p:cBhvr>
                                        <p:cTn id="9" dur="4555"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0" dur="445">
                                          <p:stCondLst>
                                            <p:cond delay="4555"/>
                                          </p:stCondLst>
                                        </p:cTn>
                                        <p:tgtEl>
                                          <p:spTgt spid="5"/>
                                        </p:tgtEl>
                                        <p:attrNameLst>
                                          <p:attrName>ppt_x</p:attrName>
                                        </p:attrNameLst>
                                      </p:cBhvr>
                                      <p:tavLst>
                                        <p:tav tm="0">
                                          <p:val>
                                            <p:strVal val="ppt_x"/>
                                          </p:val>
                                        </p:tav>
                                        <p:tav tm="100000">
                                          <p:val>
                                            <p:strVal val="ppt_x"/>
                                          </p:val>
                                        </p:tav>
                                      </p:tavLst>
                                    </p:anim>
                                    <p:anim calcmode="lin" valueType="num">
                                      <p:cBhvr>
                                        <p:cTn id="11" dur="1660"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 dur="1660" tmFilter="0, 0; 0.125,0.2665; 0.25,0.4; 0.375,0.465; 0.5,0.5;  0.625,0.535; 0.75,0.6; 0.875,0.7335; 1,1">
                                          <p:stCondLst>
                                            <p:cond delay="1660"/>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 dur="830" tmFilter="0, 0; 0.125,0.2665; 0.25,0.4; 0.375,0.465; 0.5,0.5;  0.625,0.535; 0.75,0.6; 0.875,0.7335; 1,1">
                                          <p:stCondLst>
                                            <p:cond delay="3310"/>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 dur="410" tmFilter="0, 0; 0.125,0.2665; 0.25,0.4; 0.375,0.465; 0.5,0.5;  0.625,0.535; 0.75,0.6; 0.875,0.7335; 1,1">
                                          <p:stCondLst>
                                            <p:cond delay="4140"/>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 dur="450" accel="50000">
                                          <p:stCondLst>
                                            <p:cond delay="4550"/>
                                          </p:stCondLst>
                                        </p:cTn>
                                        <p:tgtEl>
                                          <p:spTgt spid="5"/>
                                        </p:tgtEl>
                                        <p:attrNameLst>
                                          <p:attrName>ppt_y</p:attrName>
                                        </p:attrNameLst>
                                      </p:cBhvr>
                                      <p:tavLst>
                                        <p:tav tm="0">
                                          <p:val>
                                            <p:strVal val="ppt_y"/>
                                          </p:val>
                                        </p:tav>
                                        <p:tav tm="100000">
                                          <p:val>
                                            <p:strVal val="ppt_y+ppt_h"/>
                                          </p:val>
                                        </p:tav>
                                      </p:tavLst>
                                    </p:anim>
                                    <p:animScale>
                                      <p:cBhvr>
                                        <p:cTn id="16" dur="65">
                                          <p:stCondLst>
                                            <p:cond delay="1550"/>
                                          </p:stCondLst>
                                        </p:cTn>
                                        <p:tgtEl>
                                          <p:spTgt spid="5"/>
                                        </p:tgtEl>
                                      </p:cBhvr>
                                      <p:to x="100000" y="60000"/>
                                    </p:animScale>
                                    <p:animScale>
                                      <p:cBhvr>
                                        <p:cTn id="17" dur="415" decel="50000">
                                          <p:stCondLst>
                                            <p:cond delay="1615"/>
                                          </p:stCondLst>
                                        </p:cTn>
                                        <p:tgtEl>
                                          <p:spTgt spid="5"/>
                                        </p:tgtEl>
                                      </p:cBhvr>
                                      <p:to x="100000" y="100000"/>
                                    </p:animScale>
                                    <p:animScale>
                                      <p:cBhvr>
                                        <p:cTn id="18" dur="65">
                                          <p:stCondLst>
                                            <p:cond delay="3280"/>
                                          </p:stCondLst>
                                        </p:cTn>
                                        <p:tgtEl>
                                          <p:spTgt spid="5"/>
                                        </p:tgtEl>
                                      </p:cBhvr>
                                      <p:to x="100000" y="80000"/>
                                    </p:animScale>
                                    <p:animScale>
                                      <p:cBhvr>
                                        <p:cTn id="19" dur="415" decel="50000">
                                          <p:stCondLst>
                                            <p:cond delay="3345"/>
                                          </p:stCondLst>
                                        </p:cTn>
                                        <p:tgtEl>
                                          <p:spTgt spid="5"/>
                                        </p:tgtEl>
                                      </p:cBhvr>
                                      <p:to x="100000" y="100000"/>
                                    </p:animScale>
                                    <p:animScale>
                                      <p:cBhvr>
                                        <p:cTn id="20" dur="65">
                                          <p:stCondLst>
                                            <p:cond delay="4105"/>
                                          </p:stCondLst>
                                        </p:cTn>
                                        <p:tgtEl>
                                          <p:spTgt spid="5"/>
                                        </p:tgtEl>
                                      </p:cBhvr>
                                      <p:to x="100000" y="90000"/>
                                    </p:animScale>
                                    <p:animScale>
                                      <p:cBhvr>
                                        <p:cTn id="21" dur="415" decel="50000">
                                          <p:stCondLst>
                                            <p:cond delay="4170"/>
                                          </p:stCondLst>
                                        </p:cTn>
                                        <p:tgtEl>
                                          <p:spTgt spid="5"/>
                                        </p:tgtEl>
                                      </p:cBhvr>
                                      <p:to x="100000" y="100000"/>
                                    </p:animScale>
                                    <p:animScale>
                                      <p:cBhvr>
                                        <p:cTn id="22" dur="65">
                                          <p:stCondLst>
                                            <p:cond delay="4520"/>
                                          </p:stCondLst>
                                        </p:cTn>
                                        <p:tgtEl>
                                          <p:spTgt spid="5"/>
                                        </p:tgtEl>
                                      </p:cBhvr>
                                      <p:to x="100000" y="95000"/>
                                    </p:animScale>
                                    <p:animScale>
                                      <p:cBhvr>
                                        <p:cTn id="23" dur="415" decel="50000">
                                          <p:stCondLst>
                                            <p:cond delay="4585"/>
                                          </p:stCondLst>
                                        </p:cTn>
                                        <p:tgtEl>
                                          <p:spTgt spid="5"/>
                                        </p:tgtEl>
                                      </p:cBhvr>
                                      <p:to x="100000" y="100000"/>
                                    </p:animScale>
                                    <p:set>
                                      <p:cBhvr>
                                        <p:cTn id="24"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E026B1-AD4B-4826-D227-02622220C4B3}"/>
              </a:ext>
            </a:extLst>
          </p:cNvPr>
          <p:cNvSpPr/>
          <p:nvPr/>
        </p:nvSpPr>
        <p:spPr>
          <a:xfrm>
            <a:off x="6732240" y="0"/>
            <a:ext cx="2411760" cy="68580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BC499DCB-CE03-516A-5DA8-8F1C18379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Picture 8" descr="A picture containing building, sky, outdoor, government building&#10;&#10;Description automatically generated">
            <a:extLst>
              <a:ext uri="{FF2B5EF4-FFF2-40B4-BE49-F238E27FC236}">
                <a16:creationId xmlns:a16="http://schemas.microsoft.com/office/drawing/2014/main" id="{4009C0E7-F728-E45A-D22F-7C97EE4C7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817072"/>
            <a:ext cx="1680000" cy="1260000"/>
          </a:xfrm>
          <a:prstGeom prst="rect">
            <a:avLst/>
          </a:prstGeom>
        </p:spPr>
      </p:pic>
      <p:pic>
        <p:nvPicPr>
          <p:cNvPr id="10" name="Picture 9" descr="A large building with columns and a dome on top&#10;&#10;Description automatically generated with medium confidence">
            <a:extLst>
              <a:ext uri="{FF2B5EF4-FFF2-40B4-BE49-F238E27FC236}">
                <a16:creationId xmlns:a16="http://schemas.microsoft.com/office/drawing/2014/main" id="{159C7F4F-6262-FBAB-3D00-9889F83CE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80768"/>
            <a:ext cx="1890739" cy="1260000"/>
          </a:xfrm>
          <a:prstGeom prst="rect">
            <a:avLst/>
          </a:prstGeom>
        </p:spPr>
      </p:pic>
      <p:pic>
        <p:nvPicPr>
          <p:cNvPr id="11" name="Picture 10" descr="A picture containing building, outdoor, place of worship, big&#10;&#10;Description automatically generated">
            <a:extLst>
              <a:ext uri="{FF2B5EF4-FFF2-40B4-BE49-F238E27FC236}">
                <a16:creationId xmlns:a16="http://schemas.microsoft.com/office/drawing/2014/main" id="{86B270A2-9C09-A8C1-45FD-13F05CA0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185224"/>
            <a:ext cx="1976470" cy="1260000"/>
          </a:xfrm>
          <a:prstGeom prst="rect">
            <a:avLst/>
          </a:prstGeom>
        </p:spPr>
      </p:pic>
      <p:pic>
        <p:nvPicPr>
          <p:cNvPr id="12" name="Picture 11" descr="A picture containing sky, water, outdoor, river&#10;&#10;Description automatically generated">
            <a:extLst>
              <a:ext uri="{FF2B5EF4-FFF2-40B4-BE49-F238E27FC236}">
                <a16:creationId xmlns:a16="http://schemas.microsoft.com/office/drawing/2014/main" id="{AD51D54C-C36D-9A28-DA09-95AF6C6D5D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5553376"/>
            <a:ext cx="1680000" cy="1260000"/>
          </a:xfrm>
          <a:prstGeom prst="rect">
            <a:avLst/>
          </a:prstGeom>
        </p:spPr>
      </p:pic>
      <p:pic>
        <p:nvPicPr>
          <p:cNvPr id="13" name="Picture 12" descr="A building with columns and a flag&#10;&#10;Description automatically generated with low confidence">
            <a:extLst>
              <a:ext uri="{FF2B5EF4-FFF2-40B4-BE49-F238E27FC236}">
                <a16:creationId xmlns:a16="http://schemas.microsoft.com/office/drawing/2014/main" id="{5938CD3D-1EC8-A31E-A966-30ECA99B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1448920"/>
            <a:ext cx="1680000" cy="1260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7A400D-DE51-D48F-1C59-5AAC4F49F5A7}"/>
                  </a:ext>
                </a:extLst>
              </p:cNvPr>
              <p:cNvSpPr txBox="1"/>
              <p:nvPr/>
            </p:nvSpPr>
            <p:spPr>
              <a:xfrm>
                <a:off x="1078824" y="1196752"/>
                <a:ext cx="6619176" cy="4524315"/>
              </a:xfrm>
              <a:prstGeom prst="rect">
                <a:avLst/>
              </a:prstGeom>
              <a:solidFill>
                <a:schemeClr val="bg1">
                  <a:lumMod val="85000"/>
                </a:schemeClr>
              </a:solidFill>
            </p:spPr>
            <p:txBody>
              <a:bodyPr wrap="square" rtlCol="0">
                <a:spAutoFit/>
              </a:bodyPr>
              <a:lstStyle/>
              <a:p>
                <a:r>
                  <a:rPr lang="en-GB" sz="2800" dirty="0"/>
                  <a:t>Collect your next information sheet …</a:t>
                </a:r>
              </a:p>
              <a:p>
                <a:endParaRPr lang="en-GB" sz="2800" dirty="0"/>
              </a:p>
              <a:p>
                <a:r>
                  <a:rPr lang="en-GB" sz="2800" dirty="0"/>
                  <a:t>Write the value of </a:t>
                </a:r>
                <a14:m>
                  <m:oMath xmlns:m="http://schemas.openxmlformats.org/officeDocument/2006/math">
                    <m:r>
                      <a:rPr lang="en-GB" sz="2800" b="0" i="1" smtClean="0">
                        <a:latin typeface="Cambria Math" panose="02040503050406030204" pitchFamily="18" charset="0"/>
                      </a:rPr>
                      <m:t>𝑥</m:t>
                    </m:r>
                    <m:r>
                      <a:rPr lang="en-GB" sz="2800" b="0" i="1" smtClean="0">
                        <a:latin typeface="Cambria Math" panose="02040503050406030204" pitchFamily="18" charset="0"/>
                      </a:rPr>
                      <m:t> </m:t>
                    </m:r>
                  </m:oMath>
                </a14:m>
                <a:r>
                  <a:rPr lang="en-GB" sz="2800" dirty="0"/>
                  <a:t>on a piece of paper.</a:t>
                </a:r>
              </a:p>
              <a:p>
                <a:r>
                  <a:rPr lang="en-GB" sz="2800" dirty="0"/>
                  <a:t>Show it to the museums’ director discretely.</a:t>
                </a:r>
              </a:p>
              <a:p>
                <a:r>
                  <a:rPr lang="en-GB" sz="2800" dirty="0"/>
                  <a:t>Queue nicely and quietly if necessary. </a:t>
                </a:r>
              </a:p>
              <a:p>
                <a:endParaRPr lang="en-GB" dirty="0"/>
              </a:p>
              <a:p>
                <a:pPr/>
                <a14:m>
                  <m:oMathPara xmlns:m="http://schemas.openxmlformats.org/officeDocument/2006/math">
                    <m:oMathParaPr>
                      <m:jc m:val="left"/>
                    </m:oMathParaPr>
                    <m:oMath xmlns:m="http://schemas.openxmlformats.org/officeDocument/2006/math">
                      <m:r>
                        <a:rPr lang="en-GB" sz="2800" b="0" i="1" smtClean="0">
                          <a:latin typeface="Cambria Math" panose="02040503050406030204" pitchFamily="18" charset="0"/>
                        </a:rPr>
                        <m:t>𝑥</m:t>
                      </m:r>
                      <m:r>
                        <a:rPr lang="en-GB" sz="2800" b="0" i="1" smtClean="0">
                          <a:latin typeface="Cambria Math" panose="02040503050406030204" pitchFamily="18" charset="0"/>
                        </a:rPr>
                        <m:t>=</m:t>
                      </m:r>
                      <m:f>
                        <m:fPr>
                          <m:ctrlPr>
                            <a:rPr lang="en-GB" sz="2800" b="0" i="1" smtClean="0">
                              <a:latin typeface="Cambria Math" panose="02040503050406030204" pitchFamily="18" charset="0"/>
                            </a:rPr>
                          </m:ctrlPr>
                        </m:fPr>
                        <m:num>
                          <m:sSup>
                            <m:sSupPr>
                              <m:ctrlPr>
                                <a:rPr lang="en-GB" sz="2800" i="1">
                                  <a:latin typeface="Cambria Math" panose="02040503050406030204" pitchFamily="18" charset="0"/>
                                </a:rPr>
                              </m:ctrlPr>
                            </m:sSupPr>
                            <m:e>
                              <m:r>
                                <a:rPr lang="en-GB" sz="2800" i="1">
                                  <a:latin typeface="Cambria Math" panose="02040503050406030204" pitchFamily="18" charset="0"/>
                                </a:rPr>
                                <m:t>𝐴</m:t>
                              </m:r>
                            </m:e>
                            <m:sup>
                              <m:r>
                                <a:rPr lang="en-GB" sz="2800" i="1">
                                  <a:latin typeface="Cambria Math" panose="02040503050406030204" pitchFamily="18" charset="0"/>
                                </a:rPr>
                                <m:t>2</m:t>
                              </m:r>
                            </m:sup>
                          </m:sSup>
                          <m:r>
                            <a:rPr lang="en-GB" sz="2800" i="1">
                              <a:latin typeface="Cambria Math" panose="02040503050406030204" pitchFamily="18" charset="0"/>
                            </a:rPr>
                            <m:t>+12</m:t>
                          </m:r>
                          <m:r>
                            <a:rPr lang="en-GB" sz="2800" i="1">
                              <a:latin typeface="Cambria Math" panose="02040503050406030204" pitchFamily="18" charset="0"/>
                            </a:rPr>
                            <m:t>𝐵</m:t>
                          </m:r>
                          <m:r>
                            <a:rPr lang="en-GB" sz="2800" i="1">
                              <a:latin typeface="Cambria Math" panose="02040503050406030204" pitchFamily="18" charset="0"/>
                            </a:rPr>
                            <m:t>−</m:t>
                          </m:r>
                          <m:r>
                            <a:rPr lang="en-GB" sz="2800" i="1">
                              <a:latin typeface="Cambria Math" panose="02040503050406030204" pitchFamily="18" charset="0"/>
                            </a:rPr>
                            <m:t>𝐶</m:t>
                          </m:r>
                          <m:r>
                            <m:rPr>
                              <m:nor/>
                            </m:rPr>
                            <a:rPr lang="en-GB" sz="2800" dirty="0"/>
                            <m:t> </m:t>
                          </m:r>
                        </m:num>
                        <m:den>
                          <m:r>
                            <a:rPr lang="en-GB" sz="2800" b="0" i="1" smtClean="0">
                              <a:latin typeface="Cambria Math" panose="02040503050406030204" pitchFamily="18" charset="0"/>
                            </a:rPr>
                            <m:t>𝐷</m:t>
                          </m:r>
                        </m:den>
                      </m:f>
                    </m:oMath>
                  </m:oMathPara>
                </a14:m>
                <a:endParaRPr lang="en-GB" sz="2800" dirty="0"/>
              </a:p>
              <a:p>
                <a:endParaRPr lang="en-GB" sz="2800" dirty="0"/>
              </a:p>
              <a:p>
                <a:r>
                  <a:rPr lang="en-GB" sz="2800" dirty="0"/>
                  <a:t>Where </a:t>
                </a:r>
                <a14:m>
                  <m:oMath xmlns:m="http://schemas.openxmlformats.org/officeDocument/2006/math">
                    <m:r>
                      <a:rPr lang="en-GB" sz="2800" b="0" i="1" smtClean="0">
                        <a:latin typeface="Cambria Math" panose="02040503050406030204" pitchFamily="18" charset="0"/>
                      </a:rPr>
                      <m:t>𝐴</m:t>
                    </m:r>
                    <m:r>
                      <a:rPr lang="en-GB" sz="2800" b="0" i="1" smtClean="0">
                        <a:latin typeface="Cambria Math" panose="02040503050406030204" pitchFamily="18" charset="0"/>
                      </a:rPr>
                      <m:t>=14   </m:t>
                    </m:r>
                    <m:r>
                      <a:rPr lang="en-GB" sz="2800" b="0" i="1" smtClean="0">
                        <a:latin typeface="Cambria Math" panose="02040503050406030204" pitchFamily="18" charset="0"/>
                      </a:rPr>
                      <m:t>𝐵</m:t>
                    </m:r>
                    <m:r>
                      <a:rPr lang="en-GB" sz="2800" b="0" i="1" smtClean="0">
                        <a:latin typeface="Cambria Math" panose="02040503050406030204" pitchFamily="18" charset="0"/>
                      </a:rPr>
                      <m:t>=11   </m:t>
                    </m:r>
                    <m:r>
                      <a:rPr lang="en-GB" sz="2800" b="0" i="1" smtClean="0">
                        <a:latin typeface="Cambria Math" panose="02040503050406030204" pitchFamily="18" charset="0"/>
                      </a:rPr>
                      <m:t>𝐶</m:t>
                    </m:r>
                    <m:r>
                      <a:rPr lang="en-GB" sz="2800" b="0" i="1" smtClean="0">
                        <a:latin typeface="Cambria Math" panose="02040503050406030204" pitchFamily="18" charset="0"/>
                      </a:rPr>
                      <m:t>=28    </m:t>
                    </m:r>
                    <m:r>
                      <a:rPr lang="en-GB" sz="2800" b="0" i="1" smtClean="0">
                        <a:latin typeface="Cambria Math" panose="02040503050406030204" pitchFamily="18" charset="0"/>
                      </a:rPr>
                      <m:t>𝐷</m:t>
                    </m:r>
                    <m:r>
                      <a:rPr lang="en-GB" sz="2800" b="0" i="1" smtClean="0">
                        <a:latin typeface="Cambria Math" panose="02040503050406030204" pitchFamily="18" charset="0"/>
                      </a:rPr>
                      <m:t>=3</m:t>
                    </m:r>
                  </m:oMath>
                </a14:m>
                <a:endParaRPr lang="en-GB" sz="2800" dirty="0"/>
              </a:p>
              <a:p>
                <a:endParaRPr lang="en-GB" dirty="0"/>
              </a:p>
            </p:txBody>
          </p:sp>
        </mc:Choice>
        <mc:Fallback xmlns="">
          <p:sp>
            <p:nvSpPr>
              <p:cNvPr id="2" name="TextBox 1">
                <a:extLst>
                  <a:ext uri="{FF2B5EF4-FFF2-40B4-BE49-F238E27FC236}">
                    <a16:creationId xmlns:a16="http://schemas.microsoft.com/office/drawing/2014/main" id="{C17A400D-DE51-D48F-1C59-5AAC4F49F5A7}"/>
                  </a:ext>
                </a:extLst>
              </p:cNvPr>
              <p:cNvSpPr txBox="1">
                <a:spLocks noRot="1" noChangeAspect="1" noMove="1" noResize="1" noEditPoints="1" noAdjustHandles="1" noChangeArrowheads="1" noChangeShapeType="1" noTextEdit="1"/>
              </p:cNvSpPr>
              <p:nvPr/>
            </p:nvSpPr>
            <p:spPr>
              <a:xfrm>
                <a:off x="1078824" y="1196752"/>
                <a:ext cx="6619176" cy="4524315"/>
              </a:xfrm>
              <a:prstGeom prst="rect">
                <a:avLst/>
              </a:prstGeom>
              <a:blipFill>
                <a:blip r:embed="rId11"/>
                <a:stretch>
                  <a:fillRect l="-1934" t="-1213" r="-184"/>
                </a:stretch>
              </a:blipFill>
            </p:spPr>
            <p:txBody>
              <a:bodyPr/>
              <a:lstStyle/>
              <a:p>
                <a:r>
                  <a:rPr lang="en-GB">
                    <a:noFill/>
                  </a:rPr>
                  <a:t> </a:t>
                </a:r>
              </a:p>
            </p:txBody>
          </p:sp>
        </mc:Fallback>
      </mc:AlternateContent>
      <p:pic>
        <p:nvPicPr>
          <p:cNvPr id="4" name="synth-vox-background-song">
            <a:hlinkClick r:id="" action="ppaction://media"/>
            <a:extLst>
              <a:ext uri="{FF2B5EF4-FFF2-40B4-BE49-F238E27FC236}">
                <a16:creationId xmlns:a16="http://schemas.microsoft.com/office/drawing/2014/main" id="{B6BC07D5-AAA7-4C65-7B13-5F1B84B071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8950" y="6740525"/>
            <a:ext cx="609600" cy="609600"/>
          </a:xfrm>
          <a:prstGeom prst="rect">
            <a:avLst/>
          </a:prstGeom>
        </p:spPr>
      </p:pic>
    </p:spTree>
    <p:extLst>
      <p:ext uri="{BB962C8B-B14F-4D97-AF65-F5344CB8AC3E}">
        <p14:creationId xmlns:p14="http://schemas.microsoft.com/office/powerpoint/2010/main" val="83933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74" fill="hold"/>
                                        <p:tgtEl>
                                          <p:spTgt spid="4"/>
                                        </p:tgtEl>
                                      </p:cBhvr>
                                    </p:cmd>
                                  </p:childTnLst>
                                </p:cTn>
                              </p:par>
                              <p:par>
                                <p:cTn id="7" presetID="10" presetClass="entr" presetSubtype="0" fill="hold" grpId="0" nodeType="withEffect">
                                  <p:stCondLst>
                                    <p:cond delay="5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water, outdoor, river&#10;&#10;Description automatically generated">
            <a:extLst>
              <a:ext uri="{FF2B5EF4-FFF2-40B4-BE49-F238E27FC236}">
                <a16:creationId xmlns:a16="http://schemas.microsoft.com/office/drawing/2014/main" id="{53ABFECA-2610-7B9E-0097-D48211B6B009}"/>
              </a:ext>
            </a:extLst>
          </p:cNvPr>
          <p:cNvPicPr>
            <a:picLocks noChangeAspect="1"/>
          </p:cNvPicPr>
          <p:nvPr/>
        </p:nvPicPr>
        <p:blipFill rotWithShape="1">
          <a:blip r:embed="rId7">
            <a:extLst>
              <a:ext uri="{28A0092B-C50C-407E-A947-70E740481C1C}">
                <a14:useLocalDpi xmlns:a14="http://schemas.microsoft.com/office/drawing/2010/main" val="0"/>
              </a:ext>
            </a:extLst>
          </a:blip>
          <a:srcRect b="16401"/>
          <a:stretch/>
        </p:blipFill>
        <p:spPr>
          <a:xfrm>
            <a:off x="0" y="0"/>
            <a:ext cx="9144000" cy="5733256"/>
          </a:xfrm>
          <a:prstGeom prst="rect">
            <a:avLst/>
          </a:prstGeom>
        </p:spPr>
      </p:pic>
      <p:sp>
        <p:nvSpPr>
          <p:cNvPr id="29" name="TextBox 28">
            <a:extLst>
              <a:ext uri="{FF2B5EF4-FFF2-40B4-BE49-F238E27FC236}">
                <a16:creationId xmlns:a16="http://schemas.microsoft.com/office/drawing/2014/main" id="{7AB422DD-A22F-1581-E07C-7FA3BAF759BA}"/>
              </a:ext>
            </a:extLst>
          </p:cNvPr>
          <p:cNvSpPr txBox="1"/>
          <p:nvPr/>
        </p:nvSpPr>
        <p:spPr>
          <a:xfrm>
            <a:off x="530640" y="5857471"/>
            <a:ext cx="7992888" cy="461665"/>
          </a:xfrm>
          <a:prstGeom prst="rect">
            <a:avLst/>
          </a:prstGeom>
          <a:noFill/>
        </p:spPr>
        <p:txBody>
          <a:bodyPr wrap="square" rtlCol="0">
            <a:spAutoFit/>
          </a:bodyPr>
          <a:lstStyle/>
          <a:p>
            <a:r>
              <a:rPr lang="en-GB" sz="2400" b="1" dirty="0"/>
              <a:t>The Tate Modern Gallery on London’s Bankside.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B96E2C9-80DF-860D-63BB-05A7F3CA8B22}"/>
                  </a:ext>
                </a:extLst>
              </p:cNvPr>
              <p:cNvSpPr txBox="1"/>
              <p:nvPr/>
            </p:nvSpPr>
            <p:spPr>
              <a:xfrm>
                <a:off x="179512" y="153637"/>
                <a:ext cx="3253262" cy="2246769"/>
              </a:xfrm>
              <a:prstGeom prst="rect">
                <a:avLst/>
              </a:prstGeom>
              <a:noFill/>
            </p:spPr>
            <p:txBody>
              <a:bodyPr wrap="square" rtlCol="0">
                <a:spAutoFit/>
              </a:bodyPr>
              <a:lstStyle/>
              <a:p>
                <a:r>
                  <a:rPr lang="en-GB" sz="2000" b="1" dirty="0">
                    <a:solidFill>
                      <a:srgbClr val="FF0000"/>
                    </a:solidFill>
                  </a:rPr>
                  <a:t>URGENT POLICE REPORT</a:t>
                </a:r>
              </a:p>
              <a:p>
                <a:r>
                  <a:rPr lang="en-GB" sz="2000" dirty="0">
                    <a:latin typeface="Calibri" panose="020F0502020204030204" pitchFamily="34" charset="0"/>
                    <a:ea typeface="Times New Roman" panose="02020603050405020304" pitchFamily="18" charset="0"/>
                    <a:cs typeface="Times New Roman" panose="02020603050405020304" pitchFamily="18" charset="0"/>
                  </a:rPr>
                  <a:t>Vincent Van Gogh’s painting has been stolen in a daring raid. Initial reports suggest it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has been taken to a place on the line </a:t>
                </a:r>
                <a14:m>
                  <m:oMath xmlns:m="http://schemas.openxmlformats.org/officeDocument/2006/math">
                    <m:r>
                      <a:rPr lang="en-GB" sz="2000" i="1">
                        <a:effectLst/>
                        <a:latin typeface="Cambria Math" panose="02040503050406030204" pitchFamily="18" charset="0"/>
                        <a:ea typeface="Calibri" panose="020F0502020204030204" pitchFamily="34" charset="0"/>
                        <a:cs typeface="Times New Roman" panose="02020603050405020304" pitchFamily="18" charset="0"/>
                      </a:rPr>
                      <m:t>𝑦</m:t>
                    </m:r>
                    <m:r>
                      <a:rPr lang="en-GB" sz="2000" i="1">
                        <a:effectLst/>
                        <a:latin typeface="Cambria Math" panose="02040503050406030204" pitchFamily="18" charset="0"/>
                        <a:ea typeface="Calibri" panose="020F0502020204030204" pitchFamily="34" charset="0"/>
                        <a:cs typeface="Times New Roman" panose="02020603050405020304" pitchFamily="18" charset="0"/>
                      </a:rPr>
                      <m:t>=2</m:t>
                    </m:r>
                    <m:r>
                      <a:rPr lang="en-GB" sz="2000" i="1">
                        <a:effectLst/>
                        <a:latin typeface="Cambria Math" panose="02040503050406030204" pitchFamily="18" charset="0"/>
                        <a:ea typeface="Calibri" panose="020F0502020204030204" pitchFamily="34" charset="0"/>
                        <a:cs typeface="Times New Roman" panose="02020603050405020304" pitchFamily="18" charset="0"/>
                      </a:rPr>
                      <m:t>𝑥</m:t>
                    </m:r>
                    <m:r>
                      <a:rPr lang="en-GB" sz="2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where </a:t>
                </a:r>
                <a14:m>
                  <m:oMath xmlns:m="http://schemas.openxmlformats.org/officeDocument/2006/math">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FB96E2C9-80DF-860D-63BB-05A7F3CA8B22}"/>
                  </a:ext>
                </a:extLst>
              </p:cNvPr>
              <p:cNvSpPr txBox="1">
                <a:spLocks noRot="1" noChangeAspect="1" noMove="1" noResize="1" noEditPoints="1" noAdjustHandles="1" noChangeArrowheads="1" noChangeShapeType="1" noTextEdit="1"/>
              </p:cNvSpPr>
              <p:nvPr/>
            </p:nvSpPr>
            <p:spPr>
              <a:xfrm>
                <a:off x="179512" y="153637"/>
                <a:ext cx="3253262" cy="2246769"/>
              </a:xfrm>
              <a:prstGeom prst="rect">
                <a:avLst/>
              </a:prstGeom>
              <a:blipFill>
                <a:blip r:embed="rId9"/>
                <a:stretch>
                  <a:fillRect l="-1873" t="-1355"/>
                </a:stretch>
              </a:blipFill>
            </p:spPr>
            <p:txBody>
              <a:bodyPr/>
              <a:lstStyle/>
              <a:p>
                <a:r>
                  <a:rPr lang="en-GB">
                    <a:noFill/>
                  </a:rPr>
                  <a:t> </a:t>
                </a:r>
              </a:p>
            </p:txBody>
          </p:sp>
        </mc:Fallback>
      </mc:AlternateContent>
      <p:pic>
        <p:nvPicPr>
          <p:cNvPr id="2" name="epic-dramatic-intro-theme">
            <a:hlinkClick r:id="" action="ppaction://media"/>
            <a:extLst>
              <a:ext uri="{FF2B5EF4-FFF2-40B4-BE49-F238E27FC236}">
                <a16:creationId xmlns:a16="http://schemas.microsoft.com/office/drawing/2014/main" id="{12A64CA4-1D96-641A-88F0-6FC7839DE58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7763" y="6608763"/>
            <a:ext cx="609600" cy="609600"/>
          </a:xfrm>
          <a:prstGeom prst="rect">
            <a:avLst/>
          </a:prstGeom>
        </p:spPr>
      </p:pic>
      <p:pic>
        <p:nvPicPr>
          <p:cNvPr id="4" name="police-cars-passing-with-sirens-sound-effect">
            <a:hlinkClick r:id="" action="ppaction://media"/>
            <a:extLst>
              <a:ext uri="{FF2B5EF4-FFF2-40B4-BE49-F238E27FC236}">
                <a16:creationId xmlns:a16="http://schemas.microsoft.com/office/drawing/2014/main" id="{5B5A040A-DCF3-49B4-35CC-DEF777433F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84288" y="1490663"/>
            <a:ext cx="609600" cy="609600"/>
          </a:xfrm>
          <a:prstGeom prst="rect">
            <a:avLst/>
          </a:prstGeom>
        </p:spPr>
      </p:pic>
      <p:grpSp>
        <p:nvGrpSpPr>
          <p:cNvPr id="8" name="Group 7">
            <a:extLst>
              <a:ext uri="{FF2B5EF4-FFF2-40B4-BE49-F238E27FC236}">
                <a16:creationId xmlns:a16="http://schemas.microsoft.com/office/drawing/2014/main" id="{F0BBC500-F101-F0D3-7269-EB4AEA79B8B0}"/>
              </a:ext>
            </a:extLst>
          </p:cNvPr>
          <p:cNvGrpSpPr/>
          <p:nvPr/>
        </p:nvGrpSpPr>
        <p:grpSpPr>
          <a:xfrm>
            <a:off x="5436734" y="69554"/>
            <a:ext cx="3159440" cy="3019951"/>
            <a:chOff x="5436734" y="69554"/>
            <a:chExt cx="3159440" cy="3019951"/>
          </a:xfrm>
        </p:grpSpPr>
        <p:pic>
          <p:nvPicPr>
            <p:cNvPr id="3" name="Picture 2" descr="A picture containing text&#10;&#10;Description automatically generated">
              <a:extLst>
                <a:ext uri="{FF2B5EF4-FFF2-40B4-BE49-F238E27FC236}">
                  <a16:creationId xmlns:a16="http://schemas.microsoft.com/office/drawing/2014/main" id="{AFB358E6-0095-501F-211C-CA2DCDA9746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9658"/>
            <a:stretch/>
          </p:blipFill>
          <p:spPr>
            <a:xfrm>
              <a:off x="5485869" y="476672"/>
              <a:ext cx="3061170" cy="2612833"/>
            </a:xfrm>
            <a:prstGeom prst="rect">
              <a:avLst/>
            </a:prstGeom>
          </p:spPr>
        </p:pic>
        <p:sp>
          <p:nvSpPr>
            <p:cNvPr id="7" name="TextBox 6">
              <a:extLst>
                <a:ext uri="{FF2B5EF4-FFF2-40B4-BE49-F238E27FC236}">
                  <a16:creationId xmlns:a16="http://schemas.microsoft.com/office/drawing/2014/main" id="{321675CE-B389-6D42-BF15-402EA207CA99}"/>
                </a:ext>
              </a:extLst>
            </p:cNvPr>
            <p:cNvSpPr txBox="1"/>
            <p:nvPr/>
          </p:nvSpPr>
          <p:spPr>
            <a:xfrm>
              <a:off x="5436734" y="69554"/>
              <a:ext cx="3159440" cy="461665"/>
            </a:xfrm>
            <a:prstGeom prst="rect">
              <a:avLst/>
            </a:prstGeom>
            <a:noFill/>
          </p:spPr>
          <p:txBody>
            <a:bodyPr wrap="square">
              <a:spAutoFit/>
            </a:bodyPr>
            <a:lstStyle/>
            <a:p>
              <a:r>
                <a:rPr lang="en-GB" sz="2400" b="1" dirty="0"/>
                <a:t>Roy </a:t>
              </a:r>
              <a:r>
                <a:rPr lang="en-GB" sz="2400" b="1" dirty="0">
                  <a:effectLst/>
                  <a:ea typeface="Calibri" panose="020F0502020204030204" pitchFamily="34" charset="0"/>
                  <a:cs typeface="Times New Roman" panose="02020603050405020304" pitchFamily="18" charset="0"/>
                </a:rPr>
                <a:t>Lichtenstein’s 1963 </a:t>
              </a:r>
              <a:endParaRPr lang="en-GB" sz="2400" dirty="0"/>
            </a:p>
          </p:txBody>
        </p:sp>
      </p:grpSp>
    </p:spTree>
    <p:extLst>
      <p:ext uri="{BB962C8B-B14F-4D97-AF65-F5344CB8AC3E}">
        <p14:creationId xmlns:p14="http://schemas.microsoft.com/office/powerpoint/2010/main" val="40356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2" fill="hold"/>
                                        <p:tgtEl>
                                          <p:spTgt spid="2"/>
                                        </p:tgtEl>
                                      </p:cBhvr>
                                    </p:cmd>
                                  </p:childTnLst>
                                </p:cTn>
                              </p:par>
                              <p:par>
                                <p:cTn id="7" presetID="14" presetClass="entr" presetSubtype="10" fill="hold" grpId="0" nodeType="withEffect">
                                  <p:stCondLst>
                                    <p:cond delay="5000"/>
                                  </p:stCondLst>
                                  <p:childTnLst>
                                    <p:set>
                                      <p:cBhvr>
                                        <p:cTn id="8" dur="1" fill="hold">
                                          <p:stCondLst>
                                            <p:cond delay="0"/>
                                          </p:stCondLst>
                                        </p:cTn>
                                        <p:tgtEl>
                                          <p:spTgt spid="30"/>
                                        </p:tgtEl>
                                        <p:attrNameLst>
                                          <p:attrName>style.visibility</p:attrName>
                                        </p:attrNameLst>
                                      </p:cBhvr>
                                      <p:to>
                                        <p:strVal val="visible"/>
                                      </p:to>
                                    </p:set>
                                    <p:animEffect transition="in" filter="randombar(horizontal)">
                                      <p:cBhvr>
                                        <p:cTn id="9" dur="3000"/>
                                        <p:tgtEl>
                                          <p:spTgt spid="30"/>
                                        </p:tgtEl>
                                      </p:cBhvr>
                                    </p:animEffect>
                                  </p:childTnLst>
                                </p:cTn>
                              </p:par>
                              <p:par>
                                <p:cTn id="10" presetID="10" presetClass="entr" presetSubtype="0" fill="hold" nodeType="withEffect">
                                  <p:stCondLst>
                                    <p:cond delay="10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xit" presetSubtype="0" fill="hold" nodeType="withEffect">
                                  <p:stCondLst>
                                    <p:cond delay="25000"/>
                                  </p:stCondLst>
                                  <p:childTnLst>
                                    <p:animEffect transition="out" filter="fade">
                                      <p:cBhvr>
                                        <p:cTn id="14" dur="3000"/>
                                        <p:tgtEl>
                                          <p:spTgt spid="8"/>
                                        </p:tgtEl>
                                      </p:cBhvr>
                                    </p:animEffect>
                                    <p:set>
                                      <p:cBhvr>
                                        <p:cTn id="15"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repeatCount="indefinite" fill="remove"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6B5BF0-F6B3-6909-F865-7A533FD3FF25}"/>
              </a:ext>
            </a:extLst>
          </p:cNvPr>
          <p:cNvSpPr txBox="1"/>
          <p:nvPr/>
        </p:nvSpPr>
        <p:spPr>
          <a:xfrm>
            <a:off x="107504" y="5857471"/>
            <a:ext cx="8878662" cy="830997"/>
          </a:xfrm>
          <a:prstGeom prst="rect">
            <a:avLst/>
          </a:prstGeom>
          <a:noFill/>
        </p:spPr>
        <p:txBody>
          <a:bodyPr wrap="square" rtlCol="0">
            <a:spAutoFit/>
          </a:bodyPr>
          <a:lstStyle/>
          <a:p>
            <a:r>
              <a:rPr lang="en-GB" sz="2400" b="1" dirty="0"/>
              <a:t>The Natural History Museum in West Kensington. This dinosaur was found by </a:t>
            </a:r>
            <a:r>
              <a:rPr lang="en-GB" sz="2400" b="1" dirty="0" err="1"/>
              <a:t>Paleontologist</a:t>
            </a:r>
            <a:r>
              <a:rPr lang="en-GB" sz="2400" b="1" dirty="0"/>
              <a:t> Bob Simon.</a:t>
            </a:r>
          </a:p>
        </p:txBody>
      </p:sp>
      <p:pic>
        <p:nvPicPr>
          <p:cNvPr id="2" name="tension-strings-sound">
            <a:hlinkClick r:id="" action="ppaction://media"/>
            <a:extLst>
              <a:ext uri="{FF2B5EF4-FFF2-40B4-BE49-F238E27FC236}">
                <a16:creationId xmlns:a16="http://schemas.microsoft.com/office/drawing/2014/main" id="{1D95E7DD-20DC-5D20-D7FA-09DE6ED0AA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87750" y="6718300"/>
            <a:ext cx="609600" cy="609600"/>
          </a:xfrm>
          <a:prstGeom prst="rect">
            <a:avLst/>
          </a:prstGeom>
        </p:spPr>
      </p:pic>
      <p:pic>
        <p:nvPicPr>
          <p:cNvPr id="4" name="truck-engine-start-sound">
            <a:hlinkClick r:id="" action="ppaction://media"/>
            <a:extLst>
              <a:ext uri="{FF2B5EF4-FFF2-40B4-BE49-F238E27FC236}">
                <a16:creationId xmlns:a16="http://schemas.microsoft.com/office/drawing/2014/main" id="{36887B3C-FABA-508F-99A8-6A0DEE8AAC6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533775" y="576263"/>
            <a:ext cx="609600" cy="609600"/>
          </a:xfrm>
          <a:prstGeom prst="rect">
            <a:avLst/>
          </a:prstGeom>
        </p:spPr>
      </p:pic>
      <p:grpSp>
        <p:nvGrpSpPr>
          <p:cNvPr id="10" name="Group 9">
            <a:extLst>
              <a:ext uri="{FF2B5EF4-FFF2-40B4-BE49-F238E27FC236}">
                <a16:creationId xmlns:a16="http://schemas.microsoft.com/office/drawing/2014/main" id="{E1967E93-5BB9-FB92-D929-8667DDCA8746}"/>
              </a:ext>
            </a:extLst>
          </p:cNvPr>
          <p:cNvGrpSpPr/>
          <p:nvPr/>
        </p:nvGrpSpPr>
        <p:grpSpPr>
          <a:xfrm>
            <a:off x="-324544" y="0"/>
            <a:ext cx="9540552" cy="5830351"/>
            <a:chOff x="-324544" y="0"/>
            <a:chExt cx="9540552" cy="5830351"/>
          </a:xfrm>
        </p:grpSpPr>
        <p:pic>
          <p:nvPicPr>
            <p:cNvPr id="3" name="Picture 2" descr="A picture containing building, outdoor, place of worship, big&#10;&#10;Description automatically generated">
              <a:extLst>
                <a:ext uri="{FF2B5EF4-FFF2-40B4-BE49-F238E27FC236}">
                  <a16:creationId xmlns:a16="http://schemas.microsoft.com/office/drawing/2014/main" id="{75D2B35D-686F-A899-A2DD-F3DD7EED0FE4}"/>
                </a:ext>
              </a:extLst>
            </p:cNvPr>
            <p:cNvPicPr>
              <a:picLocks noChangeAspect="1"/>
            </p:cNvPicPr>
            <p:nvPr/>
          </p:nvPicPr>
          <p:blipFill rotWithShape="1">
            <a:blip r:embed="rId8">
              <a:extLst>
                <a:ext uri="{28A0092B-C50C-407E-A947-70E740481C1C}">
                  <a14:useLocalDpi xmlns:a14="http://schemas.microsoft.com/office/drawing/2010/main" val="0"/>
                </a:ext>
              </a:extLst>
            </a:blip>
            <a:srcRect t="4139"/>
            <a:stretch/>
          </p:blipFill>
          <p:spPr>
            <a:xfrm>
              <a:off x="-324544" y="0"/>
              <a:ext cx="9540552" cy="5830351"/>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03BC223-2F06-5B8D-5421-00CAE432FF60}"/>
                    </a:ext>
                  </a:extLst>
                </p:cNvPr>
                <p:cNvSpPr txBox="1"/>
                <p:nvPr/>
              </p:nvSpPr>
              <p:spPr>
                <a:xfrm>
                  <a:off x="0" y="148255"/>
                  <a:ext cx="3419872" cy="1631216"/>
                </a:xfrm>
                <a:prstGeom prst="rect">
                  <a:avLst/>
                </a:prstGeom>
                <a:noFill/>
              </p:spPr>
              <p:txBody>
                <a:bodyPr wrap="square" rtlCol="0">
                  <a:spAutoFit/>
                </a:bodyPr>
                <a:lstStyle/>
                <a:p>
                  <a:r>
                    <a:rPr lang="en-GB" sz="2000" dirty="0">
                      <a:solidFill>
                        <a:srgbClr val="FF0000"/>
                      </a:solidFill>
                    </a:rPr>
                    <a:t>URGENT POLICE REPORT</a:t>
                  </a:r>
                </a:p>
                <a:p>
                  <a:r>
                    <a:rPr lang="en-GB" sz="2000" dirty="0">
                      <a:latin typeface="Calibri" panose="020F0502020204030204" pitchFamily="34" charset="0"/>
                      <a:ea typeface="Times New Roman" panose="02020603050405020304" pitchFamily="18" charset="0"/>
                      <a:cs typeface="Times New Roman" panose="02020603050405020304" pitchFamily="18" charset="0"/>
                    </a:rPr>
                    <a:t>Vincent Van Gogh’s painting </a:t>
                  </a:r>
                  <a:r>
                    <a:rPr lang="en-GB" sz="2000" i="1" dirty="0">
                      <a:latin typeface="Calibri" panose="020F0502020204030204" pitchFamily="34" charset="0"/>
                      <a:ea typeface="Times New Roman" panose="02020603050405020304" pitchFamily="18" charset="0"/>
                      <a:cs typeface="Times New Roman" panose="02020603050405020304" pitchFamily="18" charset="0"/>
                    </a:rPr>
                    <a:t>Sunflowers</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has been taken to a place on the line </a:t>
                  </a:r>
                  <a14:m>
                    <m:oMath xmlns:m="http://schemas.openxmlformats.org/officeDocument/2006/math">
                      <m:r>
                        <a:rPr lang="en-GB" sz="2000" i="1">
                          <a:effectLst/>
                          <a:latin typeface="Cambria Math" panose="02040503050406030204" pitchFamily="18" charset="0"/>
                          <a:ea typeface="Calibri" panose="020F0502020204030204" pitchFamily="34" charset="0"/>
                          <a:cs typeface="Times New Roman" panose="02020603050405020304" pitchFamily="18" charset="0"/>
                        </a:rPr>
                        <m:t>𝑦</m:t>
                      </m:r>
                      <m:r>
                        <a:rPr lang="en-GB" sz="2000" i="1">
                          <a:effectLst/>
                          <a:latin typeface="Cambria Math" panose="02040503050406030204" pitchFamily="18" charset="0"/>
                          <a:ea typeface="Calibri" panose="020F0502020204030204" pitchFamily="34" charset="0"/>
                          <a:cs typeface="Times New Roman" panose="02020603050405020304" pitchFamily="18" charset="0"/>
                        </a:rPr>
                        <m:t>=2</m:t>
                      </m:r>
                      <m:r>
                        <a:rPr lang="en-GB" sz="2000" i="1">
                          <a:effectLst/>
                          <a:latin typeface="Cambria Math" panose="02040503050406030204" pitchFamily="18" charset="0"/>
                          <a:ea typeface="Calibri" panose="020F0502020204030204" pitchFamily="34" charset="0"/>
                          <a:cs typeface="Times New Roman" panose="02020603050405020304" pitchFamily="18" charset="0"/>
                        </a:rPr>
                        <m:t>𝑥</m:t>
                      </m:r>
                      <m:r>
                        <a:rPr lang="en-GB" sz="2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where </a:t>
                  </a:r>
                  <a14:m>
                    <m:oMath xmlns:m="http://schemas.openxmlformats.org/officeDocument/2006/math">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A03BC223-2F06-5B8D-5421-00CAE432FF60}"/>
                    </a:ext>
                  </a:extLst>
                </p:cNvPr>
                <p:cNvSpPr txBox="1">
                  <a:spLocks noRot="1" noChangeAspect="1" noMove="1" noResize="1" noEditPoints="1" noAdjustHandles="1" noChangeArrowheads="1" noChangeShapeType="1" noTextEdit="1"/>
                </p:cNvSpPr>
                <p:nvPr/>
              </p:nvSpPr>
              <p:spPr>
                <a:xfrm>
                  <a:off x="0" y="148255"/>
                  <a:ext cx="3419872" cy="1631216"/>
                </a:xfrm>
                <a:prstGeom prst="rect">
                  <a:avLst/>
                </a:prstGeom>
                <a:blipFill>
                  <a:blip r:embed="rId9"/>
                  <a:stretch>
                    <a:fillRect l="-1783" t="-1866" r="-2496" b="-5597"/>
                  </a:stretch>
                </a:blipFill>
              </p:spPr>
              <p:txBody>
                <a:bodyPr/>
                <a:lstStyle/>
                <a:p>
                  <a:r>
                    <a:rPr lang="en-GB">
                      <a:noFill/>
                    </a:rPr>
                    <a:t> </a:t>
                  </a:r>
                </a:p>
              </p:txBody>
            </p:sp>
          </mc:Fallback>
        </mc:AlternateContent>
      </p:grpSp>
      <p:grpSp>
        <p:nvGrpSpPr>
          <p:cNvPr id="11" name="Group 10">
            <a:extLst>
              <a:ext uri="{FF2B5EF4-FFF2-40B4-BE49-F238E27FC236}">
                <a16:creationId xmlns:a16="http://schemas.microsoft.com/office/drawing/2014/main" id="{764EFE33-04E2-79FB-6D5D-7B547A203639}"/>
              </a:ext>
            </a:extLst>
          </p:cNvPr>
          <p:cNvGrpSpPr/>
          <p:nvPr/>
        </p:nvGrpSpPr>
        <p:grpSpPr>
          <a:xfrm>
            <a:off x="3583016" y="186940"/>
            <a:ext cx="5403150" cy="3602100"/>
            <a:chOff x="3583016" y="186940"/>
            <a:chExt cx="5403150" cy="3602100"/>
          </a:xfrm>
        </p:grpSpPr>
        <p:pic>
          <p:nvPicPr>
            <p:cNvPr id="5" name="Picture 4" descr="A skeleton&#10;&#10;Description automatically generated with medium confidence">
              <a:extLst>
                <a:ext uri="{FF2B5EF4-FFF2-40B4-BE49-F238E27FC236}">
                  <a16:creationId xmlns:a16="http://schemas.microsoft.com/office/drawing/2014/main" id="{CF0E4B34-20C2-97AF-66F9-5E8363F211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3016" y="186940"/>
              <a:ext cx="5403150" cy="3602100"/>
            </a:xfrm>
            <a:prstGeom prst="rect">
              <a:avLst/>
            </a:prstGeom>
          </p:spPr>
        </p:pic>
        <p:sp>
          <p:nvSpPr>
            <p:cNvPr id="7" name="TextBox 6">
              <a:extLst>
                <a:ext uri="{FF2B5EF4-FFF2-40B4-BE49-F238E27FC236}">
                  <a16:creationId xmlns:a16="http://schemas.microsoft.com/office/drawing/2014/main" id="{0A660155-F25B-F9DF-DCF6-CF5F2F1ABF1D}"/>
                </a:ext>
              </a:extLst>
            </p:cNvPr>
            <p:cNvSpPr txBox="1"/>
            <p:nvPr/>
          </p:nvSpPr>
          <p:spPr>
            <a:xfrm>
              <a:off x="3895855" y="2915175"/>
              <a:ext cx="1301959" cy="369332"/>
            </a:xfrm>
            <a:prstGeom prst="rect">
              <a:avLst/>
            </a:prstGeom>
            <a:noFill/>
          </p:spPr>
          <p:txBody>
            <a:bodyPr wrap="none" rtlCol="0">
              <a:spAutoFit/>
            </a:bodyPr>
            <a:lstStyle/>
            <a:p>
              <a:r>
                <a:rPr lang="en-GB" dirty="0"/>
                <a:t>1.5x10</a:t>
              </a:r>
              <a:r>
                <a:rPr lang="en-GB" baseline="30000" dirty="0"/>
                <a:t>8</a:t>
              </a:r>
              <a:r>
                <a:rPr lang="en-GB" dirty="0"/>
                <a:t> BCE</a:t>
              </a:r>
            </a:p>
          </p:txBody>
        </p:sp>
      </p:grpSp>
    </p:spTree>
    <p:extLst>
      <p:ext uri="{BB962C8B-B14F-4D97-AF65-F5344CB8AC3E}">
        <p14:creationId xmlns:p14="http://schemas.microsoft.com/office/powerpoint/2010/main" val="419698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86"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3000"/>
                                        <p:tgtEl>
                                          <p:spTgt spid="11"/>
                                        </p:tgtEl>
                                      </p:cBhvr>
                                    </p:animEffect>
                                  </p:childTnLst>
                                </p:cTn>
                              </p:par>
                              <p:par>
                                <p:cTn id="10" presetID="10" presetClass="exit" presetSubtype="0" fill="hold" nodeType="withEffect">
                                  <p:stCondLst>
                                    <p:cond delay="23000"/>
                                  </p:stCondLst>
                                  <p:childTnLst>
                                    <p:animEffect transition="out" filter="fade">
                                      <p:cBhvr>
                                        <p:cTn id="11" dur="3000"/>
                                        <p:tgtEl>
                                          <p:spTgt spid="11"/>
                                        </p:tgtEl>
                                      </p:cBhvr>
                                    </p:animEffect>
                                    <p:set>
                                      <p:cBhvr>
                                        <p:cTn id="12"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indefinite"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E026B1-AD4B-4826-D227-02622220C4B3}"/>
              </a:ext>
            </a:extLst>
          </p:cNvPr>
          <p:cNvSpPr/>
          <p:nvPr/>
        </p:nvSpPr>
        <p:spPr>
          <a:xfrm>
            <a:off x="6732240" y="0"/>
            <a:ext cx="2411760" cy="68580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BC499DCB-CE03-516A-5DA8-8F1C18379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Picture 8" descr="A picture containing building, sky, outdoor, government building&#10;&#10;Description automatically generated">
            <a:extLst>
              <a:ext uri="{FF2B5EF4-FFF2-40B4-BE49-F238E27FC236}">
                <a16:creationId xmlns:a16="http://schemas.microsoft.com/office/drawing/2014/main" id="{4009C0E7-F728-E45A-D22F-7C97EE4C7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817072"/>
            <a:ext cx="1680000" cy="1260000"/>
          </a:xfrm>
          <a:prstGeom prst="rect">
            <a:avLst/>
          </a:prstGeom>
        </p:spPr>
      </p:pic>
      <p:pic>
        <p:nvPicPr>
          <p:cNvPr id="10" name="Picture 9" descr="A large building with columns and a dome on top&#10;&#10;Description automatically generated with medium confidence">
            <a:extLst>
              <a:ext uri="{FF2B5EF4-FFF2-40B4-BE49-F238E27FC236}">
                <a16:creationId xmlns:a16="http://schemas.microsoft.com/office/drawing/2014/main" id="{159C7F4F-6262-FBAB-3D00-9889F83CE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80768"/>
            <a:ext cx="1890739" cy="1260000"/>
          </a:xfrm>
          <a:prstGeom prst="rect">
            <a:avLst/>
          </a:prstGeom>
        </p:spPr>
      </p:pic>
      <p:pic>
        <p:nvPicPr>
          <p:cNvPr id="11" name="Picture 10" descr="A picture containing building, outdoor, place of worship, big&#10;&#10;Description automatically generated">
            <a:extLst>
              <a:ext uri="{FF2B5EF4-FFF2-40B4-BE49-F238E27FC236}">
                <a16:creationId xmlns:a16="http://schemas.microsoft.com/office/drawing/2014/main" id="{86B270A2-9C09-A8C1-45FD-13F05CA0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185224"/>
            <a:ext cx="1976470" cy="1260000"/>
          </a:xfrm>
          <a:prstGeom prst="rect">
            <a:avLst/>
          </a:prstGeom>
        </p:spPr>
      </p:pic>
      <p:pic>
        <p:nvPicPr>
          <p:cNvPr id="12" name="Picture 11" descr="A picture containing sky, water, outdoor, river&#10;&#10;Description automatically generated">
            <a:extLst>
              <a:ext uri="{FF2B5EF4-FFF2-40B4-BE49-F238E27FC236}">
                <a16:creationId xmlns:a16="http://schemas.microsoft.com/office/drawing/2014/main" id="{AD51D54C-C36D-9A28-DA09-95AF6C6D5D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5553376"/>
            <a:ext cx="1680000" cy="1260000"/>
          </a:xfrm>
          <a:prstGeom prst="rect">
            <a:avLst/>
          </a:prstGeom>
        </p:spPr>
      </p:pic>
      <p:pic>
        <p:nvPicPr>
          <p:cNvPr id="13" name="Picture 12" descr="A building with columns and a flag&#10;&#10;Description automatically generated with low confidence">
            <a:extLst>
              <a:ext uri="{FF2B5EF4-FFF2-40B4-BE49-F238E27FC236}">
                <a16:creationId xmlns:a16="http://schemas.microsoft.com/office/drawing/2014/main" id="{5938CD3D-1EC8-A31E-A966-30ECA99B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1448920"/>
            <a:ext cx="1680000" cy="1260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2B2F678-21DD-8CA8-EB94-51A050D7EA7B}"/>
                  </a:ext>
                </a:extLst>
              </p:cNvPr>
              <p:cNvSpPr txBox="1"/>
              <p:nvPr/>
            </p:nvSpPr>
            <p:spPr>
              <a:xfrm>
                <a:off x="457279" y="1317196"/>
                <a:ext cx="8229441" cy="4642553"/>
              </a:xfrm>
              <a:prstGeom prst="rect">
                <a:avLst/>
              </a:prstGeom>
              <a:solidFill>
                <a:schemeClr val="bg1">
                  <a:lumMod val="75000"/>
                </a:schemeClr>
              </a:solidFill>
            </p:spPr>
            <p:txBody>
              <a:bodyPr wrap="square" rtlCol="0">
                <a:spAutoFit/>
              </a:bodyPr>
              <a:lstStyle/>
              <a:p>
                <a:r>
                  <a:rPr lang="en-GB" sz="2800" dirty="0"/>
                  <a:t>Collect your next information sheet …</a:t>
                </a:r>
              </a:p>
              <a:p>
                <a:endParaRPr lang="en-GB" sz="2800" dirty="0"/>
              </a:p>
              <a:p>
                <a:r>
                  <a:rPr lang="en-GB" sz="2800" dirty="0"/>
                  <a:t>Write the key word on a piece of paper.</a:t>
                </a:r>
              </a:p>
              <a:p>
                <a:r>
                  <a:rPr lang="en-GB" sz="2800" dirty="0"/>
                  <a:t>Show it to the museums’ director discretely.</a:t>
                </a:r>
              </a:p>
              <a:p>
                <a:r>
                  <a:rPr lang="en-GB" sz="2800" dirty="0"/>
                  <a:t>Queue nicely and quietly if necessary. </a:t>
                </a:r>
              </a:p>
              <a:p>
                <a:endParaRPr lang="en-GB" sz="2800" dirty="0"/>
              </a:p>
              <a:p>
                <a:r>
                  <a:rPr lang="en-GB" sz="2800" dirty="0"/>
                  <a:t>A=1, B=2, C=3 etc.</a:t>
                </a:r>
              </a:p>
              <a:p>
                <a:pPr>
                  <a:tabLst>
                    <a:tab pos="989013" algn="l"/>
                    <a:tab pos="1435100" algn="l"/>
                    <a:tab pos="2147888" algn="l"/>
                    <a:tab pos="2955925" algn="l"/>
                    <a:tab pos="3944938" algn="l"/>
                    <a:tab pos="4933950" algn="l"/>
                    <a:tab pos="5741988" algn="l"/>
                  </a:tabLst>
                </a:pPr>
                <a:r>
                  <a:rPr lang="en-GB" sz="2800" dirty="0"/>
                  <a:t>			 		</a:t>
                </a:r>
                <a:endParaRPr lang="en-GB" sz="2800" i="1" dirty="0">
                  <a:latin typeface="Cambria Math" panose="02040503050406030204" pitchFamily="18" charset="0"/>
                </a:endParaRPr>
              </a:p>
              <a:p>
                <a:pPr>
                  <a:tabLst>
                    <a:tab pos="712788" algn="l"/>
                    <a:tab pos="1435100" algn="l"/>
                    <a:tab pos="2147888" algn="l"/>
                    <a:tab pos="2774950" algn="l"/>
                    <a:tab pos="3944938" algn="l"/>
                    <a:tab pos="5114925" algn="l"/>
                    <a:tab pos="6007100" algn="l"/>
                  </a:tabLst>
                </a:pPr>
                <a14:m>
                  <m:oMath xmlns:m="http://schemas.openxmlformats.org/officeDocument/2006/math">
                    <m:sSup>
                      <m:sSupPr>
                        <m:ctrlPr>
                          <a:rPr lang="en-GB" sz="2800" i="1" smtClean="0">
                            <a:latin typeface="Cambria Math" panose="02040503050406030204" pitchFamily="18" charset="0"/>
                          </a:rPr>
                        </m:ctrlPr>
                      </m:sSupPr>
                      <m:e>
                        <m:r>
                          <a:rPr lang="en-GB" sz="2800">
                            <a:latin typeface="Cambria Math" panose="02040503050406030204" pitchFamily="18" charset="0"/>
                          </a:rPr>
                          <m:t>2</m:t>
                        </m:r>
                      </m:e>
                      <m:sup>
                        <m:r>
                          <a:rPr lang="en-GB" sz="2800">
                            <a:latin typeface="Cambria Math" panose="02040503050406030204" pitchFamily="18" charset="0"/>
                          </a:rPr>
                          <m:t>3</m:t>
                        </m:r>
                      </m:sup>
                    </m:sSup>
                  </m:oMath>
                </a14:m>
                <a:r>
                  <a:rPr lang="en-GB" sz="2800" dirty="0"/>
                  <a:t> 	</a:t>
                </a:r>
                <a14:m>
                  <m:oMath xmlns:m="http://schemas.openxmlformats.org/officeDocument/2006/math">
                    <m:sSup>
                      <m:sSupPr>
                        <m:ctrlPr>
                          <a:rPr lang="en-GB" sz="2800" i="1" dirty="0">
                            <a:latin typeface="Cambria Math" panose="02040503050406030204" pitchFamily="18" charset="0"/>
                          </a:rPr>
                        </m:ctrlPr>
                      </m:sSupPr>
                      <m:e>
                        <m:r>
                          <a:rPr lang="en-GB" sz="2800" dirty="0">
                            <a:latin typeface="Cambria Math" panose="02040503050406030204" pitchFamily="18" charset="0"/>
                          </a:rPr>
                          <m:t>3</m:t>
                        </m:r>
                      </m:e>
                      <m:sup>
                        <m:r>
                          <a:rPr lang="en-GB" sz="2800" dirty="0">
                            <a:latin typeface="Cambria Math" panose="02040503050406030204" pitchFamily="18" charset="0"/>
                          </a:rPr>
                          <m:t>2</m:t>
                        </m:r>
                      </m:sup>
                    </m:sSup>
                  </m:oMath>
                </a14:m>
                <a:r>
                  <a:rPr lang="en-GB" sz="2800" dirty="0"/>
                  <a:t>	</a:t>
                </a:r>
                <a14:m>
                  <m:oMath xmlns:m="http://schemas.openxmlformats.org/officeDocument/2006/math">
                    <m:sSup>
                      <m:sSupPr>
                        <m:ctrlPr>
                          <a:rPr lang="en-GB" sz="2800" i="1" dirty="0">
                            <a:latin typeface="Cambria Math" panose="02040503050406030204" pitchFamily="18" charset="0"/>
                          </a:rPr>
                        </m:ctrlPr>
                      </m:sSupPr>
                      <m:e>
                        <m:r>
                          <a:rPr lang="en-GB" sz="2800" dirty="0">
                            <a:latin typeface="Cambria Math" panose="02040503050406030204" pitchFamily="18" charset="0"/>
                          </a:rPr>
                          <m:t>5</m:t>
                        </m:r>
                      </m:e>
                      <m:sup>
                        <m:r>
                          <a:rPr lang="en-GB" sz="2800" dirty="0">
                            <a:latin typeface="Cambria Math" panose="02040503050406030204" pitchFamily="18" charset="0"/>
                          </a:rPr>
                          <m:t>2</m:t>
                        </m:r>
                      </m:sup>
                    </m:sSup>
                    <m:r>
                      <a:rPr lang="en-GB" sz="2800" dirty="0">
                        <a:latin typeface="Cambria Math" panose="02040503050406030204" pitchFamily="18" charset="0"/>
                      </a:rPr>
                      <m:t>−6</m:t>
                    </m:r>
                  </m:oMath>
                </a14:m>
                <a:r>
                  <a:rPr lang="en-GB" sz="2800" dirty="0"/>
                  <a:t>	 </a:t>
                </a:r>
                <a14:m>
                  <m:oMath xmlns:m="http://schemas.openxmlformats.org/officeDocument/2006/math">
                    <m:f>
                      <m:fPr>
                        <m:ctrlPr>
                          <a:rPr lang="en-GB" sz="2800" i="1" dirty="0">
                            <a:latin typeface="Cambria Math" panose="02040503050406030204" pitchFamily="18" charset="0"/>
                          </a:rPr>
                        </m:ctrlPr>
                      </m:fPr>
                      <m:num>
                        <m:sSup>
                          <m:sSupPr>
                            <m:ctrlPr>
                              <a:rPr lang="en-GB" sz="2800" i="1" dirty="0">
                                <a:latin typeface="Cambria Math" panose="02040503050406030204" pitchFamily="18" charset="0"/>
                              </a:rPr>
                            </m:ctrlPr>
                          </m:sSupPr>
                          <m:e>
                            <m:r>
                              <a:rPr lang="en-GB" sz="2800" dirty="0">
                                <a:latin typeface="Cambria Math" panose="02040503050406030204" pitchFamily="18" charset="0"/>
                              </a:rPr>
                              <m:t>7</m:t>
                            </m:r>
                          </m:e>
                          <m:sup>
                            <m:r>
                              <a:rPr lang="en-GB" sz="2800" dirty="0">
                                <a:latin typeface="Cambria Math" panose="02040503050406030204" pitchFamily="18" charset="0"/>
                              </a:rPr>
                              <m:t>2</m:t>
                            </m:r>
                          </m:sup>
                        </m:sSup>
                        <m:r>
                          <a:rPr lang="en-GB" sz="2800" dirty="0">
                            <a:latin typeface="Cambria Math" panose="02040503050406030204" pitchFamily="18" charset="0"/>
                          </a:rPr>
                          <m:t>−9</m:t>
                        </m:r>
                      </m:num>
                      <m:den>
                        <m:r>
                          <a:rPr lang="en-GB" sz="2800" dirty="0">
                            <a:latin typeface="Cambria Math" panose="02040503050406030204" pitchFamily="18" charset="0"/>
                          </a:rPr>
                          <m:t>2</m:t>
                        </m:r>
                      </m:den>
                    </m:f>
                  </m:oMath>
                </a14:m>
                <a:r>
                  <a:rPr lang="en-GB" sz="2800" dirty="0"/>
                  <a:t>	 </a:t>
                </a:r>
                <a14:m>
                  <m:oMath xmlns:m="http://schemas.openxmlformats.org/officeDocument/2006/math">
                    <m:f>
                      <m:fPr>
                        <m:ctrlPr>
                          <a:rPr lang="en-GB" sz="2800" i="1" dirty="0">
                            <a:latin typeface="Cambria Math" panose="02040503050406030204" pitchFamily="18" charset="0"/>
                          </a:rPr>
                        </m:ctrlPr>
                      </m:fPr>
                      <m:num>
                        <m:sSup>
                          <m:sSupPr>
                            <m:ctrlPr>
                              <a:rPr lang="en-GB" sz="2800" i="1" dirty="0">
                                <a:latin typeface="Cambria Math" panose="02040503050406030204" pitchFamily="18" charset="0"/>
                              </a:rPr>
                            </m:ctrlPr>
                          </m:sSupPr>
                          <m:e>
                            <m:r>
                              <a:rPr lang="en-GB" sz="2800" dirty="0">
                                <a:latin typeface="Cambria Math" panose="02040503050406030204" pitchFamily="18" charset="0"/>
                              </a:rPr>
                              <m:t>9</m:t>
                            </m:r>
                          </m:e>
                          <m:sup>
                            <m:r>
                              <a:rPr lang="en-GB" sz="2800" dirty="0">
                                <a:latin typeface="Cambria Math" panose="02040503050406030204" pitchFamily="18" charset="0"/>
                              </a:rPr>
                              <m:t>2</m:t>
                            </m:r>
                          </m:sup>
                        </m:sSup>
                        <m:r>
                          <a:rPr lang="en-GB" sz="2800" b="0" i="0" dirty="0" smtClean="0">
                            <a:latin typeface="Cambria Math" panose="02040503050406030204" pitchFamily="18" charset="0"/>
                          </a:rPr>
                          <m:t>+9</m:t>
                        </m:r>
                        <m:r>
                          <m:rPr>
                            <m:nor/>
                          </m:rPr>
                          <a:rPr lang="en-GB" sz="2800" dirty="0"/>
                          <m:t> </m:t>
                        </m:r>
                      </m:num>
                      <m:den>
                        <m:r>
                          <a:rPr lang="en-GB" sz="2800" dirty="0">
                            <a:latin typeface="Cambria Math" panose="02040503050406030204" pitchFamily="18" charset="0"/>
                          </a:rPr>
                          <m:t>6</m:t>
                        </m:r>
                      </m:den>
                    </m:f>
                  </m:oMath>
                </a14:m>
                <a:r>
                  <a:rPr lang="en-GB" sz="2800" dirty="0"/>
                  <a:t> 	 </a:t>
                </a:r>
                <a14:m>
                  <m:oMath xmlns:m="http://schemas.openxmlformats.org/officeDocument/2006/math">
                    <m:f>
                      <m:fPr>
                        <m:ctrlPr>
                          <a:rPr lang="en-GB" sz="2800" i="1" dirty="0">
                            <a:latin typeface="Cambria Math" panose="02040503050406030204" pitchFamily="18" charset="0"/>
                          </a:rPr>
                        </m:ctrlPr>
                      </m:fPr>
                      <m:num>
                        <m:sSup>
                          <m:sSupPr>
                            <m:ctrlPr>
                              <a:rPr lang="en-GB" sz="2800" i="1" dirty="0">
                                <a:latin typeface="Cambria Math" panose="02040503050406030204" pitchFamily="18" charset="0"/>
                              </a:rPr>
                            </m:ctrlPr>
                          </m:sSupPr>
                          <m:e>
                            <m:r>
                              <a:rPr lang="en-GB" sz="2800" dirty="0">
                                <a:latin typeface="Cambria Math" panose="02040503050406030204" pitchFamily="18" charset="0"/>
                              </a:rPr>
                              <m:t>6</m:t>
                            </m:r>
                          </m:e>
                          <m:sup>
                            <m:r>
                              <a:rPr lang="en-GB" sz="2800" dirty="0">
                                <a:latin typeface="Cambria Math" panose="02040503050406030204" pitchFamily="18" charset="0"/>
                              </a:rPr>
                              <m:t>2</m:t>
                            </m:r>
                          </m:sup>
                        </m:sSup>
                      </m:num>
                      <m:den>
                        <m:r>
                          <a:rPr lang="en-GB" sz="2800" i="1" dirty="0">
                            <a:latin typeface="Cambria Math" panose="02040503050406030204" pitchFamily="18" charset="0"/>
                          </a:rPr>
                          <m:t>2</m:t>
                        </m:r>
                      </m:den>
                    </m:f>
                  </m:oMath>
                </a14:m>
                <a:r>
                  <a:rPr lang="en-GB" sz="2800" dirty="0"/>
                  <a:t> 	 </a:t>
                </a:r>
                <a14:m>
                  <m:oMath xmlns:m="http://schemas.openxmlformats.org/officeDocument/2006/math">
                    <m:f>
                      <m:fPr>
                        <m:ctrlPr>
                          <a:rPr lang="en-GB" sz="2800" i="1" dirty="0">
                            <a:latin typeface="Cambria Math" panose="02040503050406030204" pitchFamily="18" charset="0"/>
                          </a:rPr>
                        </m:ctrlPr>
                      </m:fPr>
                      <m:num>
                        <m:sSup>
                          <m:sSupPr>
                            <m:ctrlPr>
                              <a:rPr lang="en-GB" sz="2800" i="1" dirty="0">
                                <a:latin typeface="Cambria Math" panose="02040503050406030204" pitchFamily="18" charset="0"/>
                              </a:rPr>
                            </m:ctrlPr>
                          </m:sSupPr>
                          <m:e>
                            <m:r>
                              <a:rPr lang="en-GB" sz="2800" dirty="0">
                                <a:latin typeface="Cambria Math" panose="02040503050406030204" pitchFamily="18" charset="0"/>
                              </a:rPr>
                              <m:t>10</m:t>
                            </m:r>
                          </m:e>
                          <m:sup>
                            <m:r>
                              <a:rPr lang="en-GB" sz="2800" dirty="0">
                                <a:latin typeface="Cambria Math" panose="02040503050406030204" pitchFamily="18" charset="0"/>
                              </a:rPr>
                              <m:t>2</m:t>
                            </m:r>
                          </m:sup>
                        </m:sSup>
                      </m:num>
                      <m:den>
                        <m:r>
                          <a:rPr lang="en-GB" sz="2800" dirty="0">
                            <a:latin typeface="Cambria Math" panose="02040503050406030204" pitchFamily="18" charset="0"/>
                          </a:rPr>
                          <m:t>4</m:t>
                        </m:r>
                      </m:den>
                    </m:f>
                  </m:oMath>
                </a14:m>
                <a:r>
                  <a:rPr lang="en-GB" sz="2800" dirty="0"/>
                  <a:t> </a:t>
                </a:r>
              </a:p>
              <a:p>
                <a:pPr>
                  <a:tabLst>
                    <a:tab pos="989013" algn="l"/>
                    <a:tab pos="1435100" algn="l"/>
                    <a:tab pos="2147888" algn="l"/>
                    <a:tab pos="2955925" algn="l"/>
                    <a:tab pos="3944938" algn="l"/>
                    <a:tab pos="4933950" algn="l"/>
                    <a:tab pos="5741988" algn="l"/>
                  </a:tabLst>
                </a:pPr>
                <a:endParaRPr lang="en-GB" sz="2800" dirty="0"/>
              </a:p>
            </p:txBody>
          </p:sp>
        </mc:Choice>
        <mc:Fallback xmlns="">
          <p:sp>
            <p:nvSpPr>
              <p:cNvPr id="2" name="TextBox 1">
                <a:extLst>
                  <a:ext uri="{FF2B5EF4-FFF2-40B4-BE49-F238E27FC236}">
                    <a16:creationId xmlns:a16="http://schemas.microsoft.com/office/drawing/2014/main" id="{12B2F678-21DD-8CA8-EB94-51A050D7EA7B}"/>
                  </a:ext>
                </a:extLst>
              </p:cNvPr>
              <p:cNvSpPr txBox="1">
                <a:spLocks noRot="1" noChangeAspect="1" noMove="1" noResize="1" noEditPoints="1" noAdjustHandles="1" noChangeArrowheads="1" noChangeShapeType="1" noTextEdit="1"/>
              </p:cNvSpPr>
              <p:nvPr/>
            </p:nvSpPr>
            <p:spPr>
              <a:xfrm>
                <a:off x="457279" y="1317196"/>
                <a:ext cx="8229441" cy="4642553"/>
              </a:xfrm>
              <a:prstGeom prst="rect">
                <a:avLst/>
              </a:prstGeom>
              <a:blipFill>
                <a:blip r:embed="rId11"/>
                <a:stretch>
                  <a:fillRect l="-1481" t="-1181"/>
                </a:stretch>
              </a:blipFill>
            </p:spPr>
            <p:txBody>
              <a:bodyPr/>
              <a:lstStyle/>
              <a:p>
                <a:r>
                  <a:rPr lang="en-GB">
                    <a:noFill/>
                  </a:rPr>
                  <a:t> </a:t>
                </a:r>
              </a:p>
            </p:txBody>
          </p:sp>
        </mc:Fallback>
      </mc:AlternateContent>
      <p:pic>
        <p:nvPicPr>
          <p:cNvPr id="4" name="synth-vox-background-song">
            <a:hlinkClick r:id="" action="ppaction://media"/>
            <a:extLst>
              <a:ext uri="{FF2B5EF4-FFF2-40B4-BE49-F238E27FC236}">
                <a16:creationId xmlns:a16="http://schemas.microsoft.com/office/drawing/2014/main" id="{FA91AE43-0D98-6378-6D83-B6D8505F37D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0063" y="6524625"/>
            <a:ext cx="609601" cy="609600"/>
          </a:xfrm>
          <a:prstGeom prst="rect">
            <a:avLst/>
          </a:prstGeom>
        </p:spPr>
      </p:pic>
    </p:spTree>
    <p:extLst>
      <p:ext uri="{BB962C8B-B14F-4D97-AF65-F5344CB8AC3E}">
        <p14:creationId xmlns:p14="http://schemas.microsoft.com/office/powerpoint/2010/main" val="36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ky, outdoor, government building&#10;&#10;Description automatically generated">
            <a:extLst>
              <a:ext uri="{FF2B5EF4-FFF2-40B4-BE49-F238E27FC236}">
                <a16:creationId xmlns:a16="http://schemas.microsoft.com/office/drawing/2014/main" id="{B2CD4AD6-DC01-05A5-B3CC-CE6D9DB981BE}"/>
              </a:ext>
            </a:extLst>
          </p:cNvPr>
          <p:cNvPicPr>
            <a:picLocks noChangeAspect="1"/>
          </p:cNvPicPr>
          <p:nvPr/>
        </p:nvPicPr>
        <p:blipFill rotWithShape="1">
          <a:blip r:embed="rId9">
            <a:extLst>
              <a:ext uri="{28A0092B-C50C-407E-A947-70E740481C1C}">
                <a14:useLocalDpi xmlns:a14="http://schemas.microsoft.com/office/drawing/2010/main" val="0"/>
              </a:ext>
            </a:extLst>
          </a:blip>
          <a:srcRect t="17432"/>
          <a:stretch/>
        </p:blipFill>
        <p:spPr>
          <a:xfrm>
            <a:off x="0" y="-27384"/>
            <a:ext cx="9153785" cy="5668586"/>
          </a:xfrm>
          <a:prstGeom prst="rect">
            <a:avLst/>
          </a:prstGeom>
        </p:spPr>
      </p:pic>
      <p:sp>
        <p:nvSpPr>
          <p:cNvPr id="6" name="TextBox 5">
            <a:extLst>
              <a:ext uri="{FF2B5EF4-FFF2-40B4-BE49-F238E27FC236}">
                <a16:creationId xmlns:a16="http://schemas.microsoft.com/office/drawing/2014/main" id="{A3CD0844-9351-0C5D-A241-2834150D55FC}"/>
              </a:ext>
            </a:extLst>
          </p:cNvPr>
          <p:cNvSpPr txBox="1"/>
          <p:nvPr/>
        </p:nvSpPr>
        <p:spPr>
          <a:xfrm>
            <a:off x="107504" y="5857471"/>
            <a:ext cx="8878662" cy="461665"/>
          </a:xfrm>
          <a:prstGeom prst="rect">
            <a:avLst/>
          </a:prstGeom>
          <a:noFill/>
        </p:spPr>
        <p:txBody>
          <a:bodyPr wrap="square" rtlCol="0">
            <a:spAutoFit/>
          </a:bodyPr>
          <a:lstStyle/>
          <a:p>
            <a:r>
              <a:rPr lang="en-GB" sz="2400" b="1" dirty="0"/>
              <a:t>The Science Museum opened in 1857.</a:t>
            </a:r>
          </a:p>
        </p:txBody>
      </p:sp>
      <p:pic>
        <p:nvPicPr>
          <p:cNvPr id="2" name="orchestral-suspense-strings-sound-effect">
            <a:hlinkClick r:id="" action="ppaction://media"/>
            <a:extLst>
              <a:ext uri="{FF2B5EF4-FFF2-40B4-BE49-F238E27FC236}">
                <a16:creationId xmlns:a16="http://schemas.microsoft.com/office/drawing/2014/main" id="{62EE6F02-0276-375A-0543-316AD2CED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6463" y="6556375"/>
            <a:ext cx="609600" cy="609600"/>
          </a:xfrm>
          <a:prstGeom prst="rect">
            <a:avLst/>
          </a:prstGeom>
        </p:spPr>
      </p:pic>
      <p:pic>
        <p:nvPicPr>
          <p:cNvPr id="3" name="trailer-transition-sound-effect">
            <a:hlinkClick r:id="" action="ppaction://media"/>
            <a:extLst>
              <a:ext uri="{FF2B5EF4-FFF2-40B4-BE49-F238E27FC236}">
                <a16:creationId xmlns:a16="http://schemas.microsoft.com/office/drawing/2014/main" id="{356B27FC-FD35-4395-CECF-DACB0279523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11238" y="5253038"/>
            <a:ext cx="609600" cy="609600"/>
          </a:xfrm>
          <a:prstGeom prst="rect">
            <a:avLst/>
          </a:prstGeom>
        </p:spPr>
      </p:pic>
      <p:pic>
        <p:nvPicPr>
          <p:cNvPr id="4" name="explosion-sound-effect-free">
            <a:hlinkClick r:id="" action="ppaction://media"/>
            <a:extLst>
              <a:ext uri="{FF2B5EF4-FFF2-40B4-BE49-F238E27FC236}">
                <a16:creationId xmlns:a16="http://schemas.microsoft.com/office/drawing/2014/main" id="{D3C00EAC-0B8C-3120-7860-1704CF702D2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31875" y="6292850"/>
            <a:ext cx="609600" cy="609600"/>
          </a:xfrm>
          <a:prstGeom prst="rect">
            <a:avLst/>
          </a:prstGeom>
        </p:spPr>
      </p:pic>
      <p:grpSp>
        <p:nvGrpSpPr>
          <p:cNvPr id="11" name="Group 10">
            <a:extLst>
              <a:ext uri="{FF2B5EF4-FFF2-40B4-BE49-F238E27FC236}">
                <a16:creationId xmlns:a16="http://schemas.microsoft.com/office/drawing/2014/main" id="{68FC6990-87DB-F8F0-5505-C05014A3A94A}"/>
              </a:ext>
            </a:extLst>
          </p:cNvPr>
          <p:cNvGrpSpPr/>
          <p:nvPr/>
        </p:nvGrpSpPr>
        <p:grpSpPr>
          <a:xfrm>
            <a:off x="1610054" y="48293"/>
            <a:ext cx="5873562" cy="5517232"/>
            <a:chOff x="1610054" y="48293"/>
            <a:chExt cx="5873562" cy="5517232"/>
          </a:xfrm>
        </p:grpSpPr>
        <p:pic>
          <p:nvPicPr>
            <p:cNvPr id="8" name="Picture 7" descr="A picture containing indoor, wall, ceiling, old&#10;&#10;Description automatically generated">
              <a:extLst>
                <a:ext uri="{FF2B5EF4-FFF2-40B4-BE49-F238E27FC236}">
                  <a16:creationId xmlns:a16="http://schemas.microsoft.com/office/drawing/2014/main" id="{D643E908-4D10-8C77-91D0-96EF69A5E0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0054" y="48293"/>
              <a:ext cx="5873562" cy="5517232"/>
            </a:xfrm>
            <a:prstGeom prst="rect">
              <a:avLst/>
            </a:prstGeom>
          </p:spPr>
        </p:pic>
        <p:sp>
          <p:nvSpPr>
            <p:cNvPr id="10" name="TextBox 9">
              <a:extLst>
                <a:ext uri="{FF2B5EF4-FFF2-40B4-BE49-F238E27FC236}">
                  <a16:creationId xmlns:a16="http://schemas.microsoft.com/office/drawing/2014/main" id="{DD466AE1-FD4E-2D6E-BBDF-C9F647C9E67A}"/>
                </a:ext>
              </a:extLst>
            </p:cNvPr>
            <p:cNvSpPr txBox="1"/>
            <p:nvPr/>
          </p:nvSpPr>
          <p:spPr>
            <a:xfrm>
              <a:off x="3203848" y="1531982"/>
              <a:ext cx="2341559" cy="646331"/>
            </a:xfrm>
            <a:prstGeom prst="rect">
              <a:avLst/>
            </a:prstGeom>
            <a:noFill/>
          </p:spPr>
          <p:txBody>
            <a:bodyPr wrap="square">
              <a:spAutoFit/>
            </a:bodyPr>
            <a:lstStyle/>
            <a:p>
              <a:r>
                <a:rPr lang="en-GB" sz="1800" b="1" dirty="0"/>
                <a:t>Apollo 10 Command Module</a:t>
              </a:r>
              <a:endParaRPr lang="en-GB" dirty="0"/>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734013-42EB-A795-C2A5-43493E788217}"/>
                  </a:ext>
                </a:extLst>
              </p:cNvPr>
              <p:cNvSpPr txBox="1"/>
              <p:nvPr/>
            </p:nvSpPr>
            <p:spPr>
              <a:xfrm>
                <a:off x="0" y="148255"/>
                <a:ext cx="3419872" cy="1631216"/>
              </a:xfrm>
              <a:prstGeom prst="rect">
                <a:avLst/>
              </a:prstGeom>
              <a:noFill/>
            </p:spPr>
            <p:txBody>
              <a:bodyPr wrap="square" rtlCol="0">
                <a:spAutoFit/>
              </a:bodyPr>
              <a:lstStyle/>
              <a:p>
                <a:r>
                  <a:rPr lang="en-GB" sz="2000" dirty="0">
                    <a:solidFill>
                      <a:srgbClr val="FF0000"/>
                    </a:solidFill>
                  </a:rPr>
                  <a:t>URGENT POLICE REPORT</a:t>
                </a:r>
              </a:p>
              <a:p>
                <a:r>
                  <a:rPr lang="en-GB" sz="2000" dirty="0">
                    <a:latin typeface="Calibri" panose="020F0502020204030204" pitchFamily="34" charset="0"/>
                    <a:ea typeface="Times New Roman" panose="02020603050405020304" pitchFamily="18" charset="0"/>
                    <a:cs typeface="Times New Roman" panose="02020603050405020304" pitchFamily="18" charset="0"/>
                  </a:rPr>
                  <a:t>Vincent Van Gogh’s painting </a:t>
                </a:r>
                <a:r>
                  <a:rPr lang="en-GB" sz="2000" i="1" dirty="0">
                    <a:latin typeface="Calibri" panose="020F0502020204030204" pitchFamily="34" charset="0"/>
                    <a:ea typeface="Times New Roman" panose="02020603050405020304" pitchFamily="18" charset="0"/>
                    <a:cs typeface="Times New Roman" panose="02020603050405020304" pitchFamily="18" charset="0"/>
                  </a:rPr>
                  <a:t>Sunflowers</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has been taken to a place on the line </a:t>
                </a:r>
                <a14:m>
                  <m:oMath xmlns:m="http://schemas.openxmlformats.org/officeDocument/2006/math">
                    <m:r>
                      <a:rPr lang="en-GB" sz="2000" i="1">
                        <a:effectLst/>
                        <a:latin typeface="Cambria Math" panose="02040503050406030204" pitchFamily="18" charset="0"/>
                        <a:ea typeface="Calibri" panose="020F0502020204030204" pitchFamily="34" charset="0"/>
                        <a:cs typeface="Times New Roman" panose="02020603050405020304" pitchFamily="18" charset="0"/>
                      </a:rPr>
                      <m:t>𝑦</m:t>
                    </m:r>
                    <m:r>
                      <a:rPr lang="en-GB" sz="2000" i="1">
                        <a:effectLst/>
                        <a:latin typeface="Cambria Math" panose="02040503050406030204" pitchFamily="18" charset="0"/>
                        <a:ea typeface="Calibri" panose="020F0502020204030204" pitchFamily="34" charset="0"/>
                        <a:cs typeface="Times New Roman" panose="02020603050405020304" pitchFamily="18" charset="0"/>
                      </a:rPr>
                      <m:t>=2</m:t>
                    </m:r>
                    <m:r>
                      <a:rPr lang="en-GB" sz="2000" i="1">
                        <a:effectLst/>
                        <a:latin typeface="Cambria Math" panose="02040503050406030204" pitchFamily="18" charset="0"/>
                        <a:ea typeface="Calibri" panose="020F0502020204030204" pitchFamily="34" charset="0"/>
                        <a:cs typeface="Times New Roman" panose="02020603050405020304" pitchFamily="18" charset="0"/>
                      </a:rPr>
                      <m:t>𝑥</m:t>
                    </m:r>
                    <m:r>
                      <a:rPr lang="en-GB" sz="2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where </a:t>
                </a:r>
                <a14:m>
                  <m:oMath xmlns:m="http://schemas.openxmlformats.org/officeDocument/2006/math">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6734013-42EB-A795-C2A5-43493E788217}"/>
                  </a:ext>
                </a:extLst>
              </p:cNvPr>
              <p:cNvSpPr txBox="1">
                <a:spLocks noRot="1" noChangeAspect="1" noMove="1" noResize="1" noEditPoints="1" noAdjustHandles="1" noChangeArrowheads="1" noChangeShapeType="1" noTextEdit="1"/>
              </p:cNvSpPr>
              <p:nvPr/>
            </p:nvSpPr>
            <p:spPr>
              <a:xfrm>
                <a:off x="0" y="148255"/>
                <a:ext cx="3419872" cy="1631216"/>
              </a:xfrm>
              <a:prstGeom prst="rect">
                <a:avLst/>
              </a:prstGeom>
              <a:blipFill>
                <a:blip r:embed="rId12"/>
                <a:stretch>
                  <a:fillRect l="-1783" t="-1866" r="-2496" b="-5597"/>
                </a:stretch>
              </a:blipFill>
            </p:spPr>
            <p:txBody>
              <a:bodyPr/>
              <a:lstStyle/>
              <a:p>
                <a:r>
                  <a:rPr lang="en-GB">
                    <a:noFill/>
                  </a:rPr>
                  <a:t> </a:t>
                </a:r>
              </a:p>
            </p:txBody>
          </p:sp>
        </mc:Fallback>
      </mc:AlternateContent>
    </p:spTree>
    <p:extLst>
      <p:ext uri="{BB962C8B-B14F-4D97-AF65-F5344CB8AC3E}">
        <p14:creationId xmlns:p14="http://schemas.microsoft.com/office/powerpoint/2010/main" val="11285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79" fill="hold"/>
                                        <p:tgtEl>
                                          <p:spTgt spid="2"/>
                                        </p:tgtEl>
                                      </p:cBhvr>
                                    </p:cmd>
                                  </p:childTnLst>
                                </p:cTn>
                              </p:par>
                              <p:par>
                                <p:cTn id="7" presetID="14" presetClass="entr" presetSubtype="1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3000"/>
                                        <p:tgtEl>
                                          <p:spTgt spid="7"/>
                                        </p:tgtEl>
                                      </p:cBhvr>
                                    </p:animEffect>
                                  </p:childTnLst>
                                </p:cTn>
                              </p:par>
                              <p:par>
                                <p:cTn id="10" presetID="10" presetClass="entr" presetSubtype="0" fill="hold" nodeType="withEffect">
                                  <p:stCondLst>
                                    <p:cond delay="8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par>
                                <p:cTn id="13" presetID="10" presetClass="exit" presetSubtype="0" fill="hold" nodeType="withEffect">
                                  <p:stCondLst>
                                    <p:cond delay="25000"/>
                                  </p:stCondLst>
                                  <p:childTnLst>
                                    <p:animEffect transition="out" filter="fade">
                                      <p:cBhvr>
                                        <p:cTn id="14" dur="3000"/>
                                        <p:tgtEl>
                                          <p:spTgt spid="11"/>
                                        </p:tgtEl>
                                      </p:cBhvr>
                                    </p:animEffect>
                                    <p:set>
                                      <p:cBhvr>
                                        <p:cTn id="15"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repeatCount="indefinite"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columns and a flag&#10;&#10;Description automatically generated with low confidence">
            <a:extLst>
              <a:ext uri="{FF2B5EF4-FFF2-40B4-BE49-F238E27FC236}">
                <a16:creationId xmlns:a16="http://schemas.microsoft.com/office/drawing/2014/main" id="{E66BA453-CD62-A7E4-374A-5EA8DAF415D1}"/>
              </a:ext>
            </a:extLst>
          </p:cNvPr>
          <p:cNvPicPr>
            <a:picLocks noChangeAspect="1"/>
          </p:cNvPicPr>
          <p:nvPr/>
        </p:nvPicPr>
        <p:blipFill rotWithShape="1">
          <a:blip r:embed="rId5">
            <a:extLst>
              <a:ext uri="{28A0092B-C50C-407E-A947-70E740481C1C}">
                <a14:useLocalDpi xmlns:a14="http://schemas.microsoft.com/office/drawing/2010/main" val="0"/>
              </a:ext>
            </a:extLst>
          </a:blip>
          <a:srcRect t="15350"/>
          <a:stretch/>
        </p:blipFill>
        <p:spPr>
          <a:xfrm>
            <a:off x="-1" y="-27384"/>
            <a:ext cx="9144000" cy="5805264"/>
          </a:xfrm>
          <a:prstGeom prst="rect">
            <a:avLst/>
          </a:prstGeom>
        </p:spPr>
      </p:pic>
      <p:pic>
        <p:nvPicPr>
          <p:cNvPr id="22" name="epic-dramatic-intro-theme">
            <a:hlinkClick r:id="" action="ppaction://media"/>
            <a:extLst>
              <a:ext uri="{FF2B5EF4-FFF2-40B4-BE49-F238E27FC236}">
                <a16:creationId xmlns:a16="http://schemas.microsoft.com/office/drawing/2014/main" id="{99C8759E-065D-248D-CF19-E85E2C662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625" y="6503988"/>
            <a:ext cx="609600" cy="609600"/>
          </a:xfrm>
          <a:prstGeom prst="rect">
            <a:avLst/>
          </a:prstGeom>
        </p:spPr>
      </p:pic>
      <p:sp>
        <p:nvSpPr>
          <p:cNvPr id="6" name="TextBox 5">
            <a:extLst>
              <a:ext uri="{FF2B5EF4-FFF2-40B4-BE49-F238E27FC236}">
                <a16:creationId xmlns:a16="http://schemas.microsoft.com/office/drawing/2014/main" id="{E5AFE9B7-E1F7-316C-E3B9-1F16C04641F5}"/>
              </a:ext>
            </a:extLst>
          </p:cNvPr>
          <p:cNvSpPr txBox="1"/>
          <p:nvPr/>
        </p:nvSpPr>
        <p:spPr>
          <a:xfrm>
            <a:off x="530640" y="5857471"/>
            <a:ext cx="8297088" cy="830997"/>
          </a:xfrm>
          <a:prstGeom prst="rect">
            <a:avLst/>
          </a:prstGeom>
          <a:noFill/>
        </p:spPr>
        <p:txBody>
          <a:bodyPr wrap="square" rtlCol="0">
            <a:spAutoFit/>
          </a:bodyPr>
          <a:lstStyle/>
          <a:p>
            <a:r>
              <a:rPr lang="en-GB" sz="2400" b="1" dirty="0"/>
              <a:t>The British Museum, opened in 1753, houses a stone used to translate Egyptian Hieroglyphs. </a:t>
            </a:r>
          </a:p>
        </p:txBody>
      </p:sp>
      <p:grpSp>
        <p:nvGrpSpPr>
          <p:cNvPr id="11" name="Group 10">
            <a:extLst>
              <a:ext uri="{FF2B5EF4-FFF2-40B4-BE49-F238E27FC236}">
                <a16:creationId xmlns:a16="http://schemas.microsoft.com/office/drawing/2014/main" id="{690B015B-8BE5-9BA9-86FB-C96DA31F7089}"/>
              </a:ext>
            </a:extLst>
          </p:cNvPr>
          <p:cNvGrpSpPr/>
          <p:nvPr/>
        </p:nvGrpSpPr>
        <p:grpSpPr>
          <a:xfrm>
            <a:off x="4391471" y="172797"/>
            <a:ext cx="4752528" cy="5560459"/>
            <a:chOff x="4391471" y="172797"/>
            <a:chExt cx="4752528" cy="5560459"/>
          </a:xfrm>
        </p:grpSpPr>
        <p:pic>
          <p:nvPicPr>
            <p:cNvPr id="3" name="Picture 2" descr="A picture containing indoor, stone&#10;&#10;Description automatically generated">
              <a:extLst>
                <a:ext uri="{FF2B5EF4-FFF2-40B4-BE49-F238E27FC236}">
                  <a16:creationId xmlns:a16="http://schemas.microsoft.com/office/drawing/2014/main" id="{408600B3-257A-927D-AF3E-18AFCE4BF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1471" y="172797"/>
              <a:ext cx="4752528" cy="5560459"/>
            </a:xfrm>
            <a:prstGeom prst="rect">
              <a:avLst/>
            </a:prstGeom>
          </p:spPr>
        </p:pic>
        <p:sp>
          <p:nvSpPr>
            <p:cNvPr id="10" name="TextBox 9">
              <a:extLst>
                <a:ext uri="{FF2B5EF4-FFF2-40B4-BE49-F238E27FC236}">
                  <a16:creationId xmlns:a16="http://schemas.microsoft.com/office/drawing/2014/main" id="{CAADD0EF-C219-3D8F-72D6-DB7E1CEBD99D}"/>
                </a:ext>
              </a:extLst>
            </p:cNvPr>
            <p:cNvSpPr txBox="1"/>
            <p:nvPr/>
          </p:nvSpPr>
          <p:spPr>
            <a:xfrm>
              <a:off x="7812360" y="5271591"/>
              <a:ext cx="1219468" cy="461665"/>
            </a:xfrm>
            <a:prstGeom prst="rect">
              <a:avLst/>
            </a:prstGeom>
            <a:noFill/>
          </p:spPr>
          <p:txBody>
            <a:bodyPr wrap="square">
              <a:spAutoFit/>
            </a:bodyPr>
            <a:lstStyle/>
            <a:p>
              <a:r>
                <a:rPr lang="en-GB" sz="2400" b="1" dirty="0"/>
                <a:t>196 BCE </a:t>
              </a:r>
              <a:endParaRPr lang="en-GB" sz="2400" dirty="0"/>
            </a:p>
          </p:txBody>
        </p:sp>
      </p:grpSp>
      <p:grpSp>
        <p:nvGrpSpPr>
          <p:cNvPr id="8" name="Group 7">
            <a:extLst>
              <a:ext uri="{FF2B5EF4-FFF2-40B4-BE49-F238E27FC236}">
                <a16:creationId xmlns:a16="http://schemas.microsoft.com/office/drawing/2014/main" id="{C6D9976B-BADE-6E45-815C-8E45A497E741}"/>
              </a:ext>
            </a:extLst>
          </p:cNvPr>
          <p:cNvGrpSpPr/>
          <p:nvPr/>
        </p:nvGrpSpPr>
        <p:grpSpPr>
          <a:xfrm>
            <a:off x="179512" y="169532"/>
            <a:ext cx="7198447" cy="5361511"/>
            <a:chOff x="179512" y="169532"/>
            <a:chExt cx="7198447" cy="5361511"/>
          </a:xfrm>
        </p:grpSpPr>
        <p:pic>
          <p:nvPicPr>
            <p:cNvPr id="2" name="Picture 1" descr="A person holding a flag&#10;&#10;Description automatically generated with low confidence">
              <a:extLst>
                <a:ext uri="{FF2B5EF4-FFF2-40B4-BE49-F238E27FC236}">
                  <a16:creationId xmlns:a16="http://schemas.microsoft.com/office/drawing/2014/main" id="{91F4CF2F-1985-D557-D3C0-01326FB323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764704"/>
              <a:ext cx="2454056" cy="4766339"/>
            </a:xfrm>
            <a:prstGeom prst="rect">
              <a:avLst/>
            </a:prstGeom>
          </p:spPr>
        </p:pic>
        <p:sp>
          <p:nvSpPr>
            <p:cNvPr id="4" name="Speech Bubble: Oval 3">
              <a:extLst>
                <a:ext uri="{FF2B5EF4-FFF2-40B4-BE49-F238E27FC236}">
                  <a16:creationId xmlns:a16="http://schemas.microsoft.com/office/drawing/2014/main" id="{7DD5D77F-9D22-7637-EA36-473311089034}"/>
                </a:ext>
              </a:extLst>
            </p:cNvPr>
            <p:cNvSpPr/>
            <p:nvPr/>
          </p:nvSpPr>
          <p:spPr>
            <a:xfrm>
              <a:off x="2483768" y="169532"/>
              <a:ext cx="4894191" cy="4331666"/>
            </a:xfrm>
            <a:prstGeom prst="wedgeEllipseCallout">
              <a:avLst>
                <a:gd name="adj1" fmla="val -66906"/>
                <a:gd name="adj2" fmla="val -22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I am King Ptolemy V and I brought this stone into being</a:t>
              </a:r>
            </a:p>
          </p:txBody>
        </p:sp>
      </p:grpSp>
    </p:spTree>
    <p:extLst>
      <p:ext uri="{BB962C8B-B14F-4D97-AF65-F5344CB8AC3E}">
        <p14:creationId xmlns:p14="http://schemas.microsoft.com/office/powerpoint/2010/main" val="16625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2" fill="hold"/>
                                        <p:tgtEl>
                                          <p:spTgt spid="22"/>
                                        </p:tgtEl>
                                      </p:cBhvr>
                                    </p:cmd>
                                  </p:childTnLst>
                                </p:cTn>
                              </p:par>
                              <p:par>
                                <p:cTn id="7" presetID="10" presetClass="entr" presetSubtype="0" fill="hold" nodeType="withEffect">
                                  <p:stCondLst>
                                    <p:cond delay="5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3000"/>
                                        <p:tgtEl>
                                          <p:spTgt spid="11"/>
                                        </p:tgtEl>
                                      </p:cBhvr>
                                    </p:animEffect>
                                  </p:childTnLst>
                                </p:cTn>
                              </p:par>
                              <p:par>
                                <p:cTn id="10" presetID="10" presetClass="entr" presetSubtype="0" fill="hold" nodeType="withEffect">
                                  <p:stCondLst>
                                    <p:cond delay="10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xit" presetSubtype="0" fill="hold" nodeType="withEffect">
                                  <p:stCondLst>
                                    <p:cond delay="25000"/>
                                  </p:stCondLst>
                                  <p:childTnLst>
                                    <p:animEffect transition="out" filter="fade">
                                      <p:cBhvr>
                                        <p:cTn id="14" dur="3000"/>
                                        <p:tgtEl>
                                          <p:spTgt spid="8"/>
                                        </p:tgtEl>
                                      </p:cBhvr>
                                    </p:animEffect>
                                    <p:set>
                                      <p:cBhvr>
                                        <p:cTn id="15" dur="1" fill="hold">
                                          <p:stCondLst>
                                            <p:cond delay="2999"/>
                                          </p:stCondLst>
                                        </p:cTn>
                                        <p:tgtEl>
                                          <p:spTgt spid="8"/>
                                        </p:tgtEl>
                                        <p:attrNameLst>
                                          <p:attrName>style.visibility</p:attrName>
                                        </p:attrNameLst>
                                      </p:cBhvr>
                                      <p:to>
                                        <p:strVal val="hidden"/>
                                      </p:to>
                                    </p:set>
                                  </p:childTnLst>
                                </p:cTn>
                              </p:par>
                              <p:par>
                                <p:cTn id="16" presetID="10" presetClass="exit" presetSubtype="0" fill="hold" nodeType="withEffect">
                                  <p:stCondLst>
                                    <p:cond delay="25000"/>
                                  </p:stCondLst>
                                  <p:childTnLst>
                                    <p:animEffect transition="out" filter="fade">
                                      <p:cBhvr>
                                        <p:cTn id="17" dur="3000"/>
                                        <p:tgtEl>
                                          <p:spTgt spid="11"/>
                                        </p:tgtEl>
                                      </p:cBhvr>
                                    </p:animEffect>
                                    <p:set>
                                      <p:cBhvr>
                                        <p:cTn id="18"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E026B1-AD4B-4826-D227-02622220C4B3}"/>
              </a:ext>
            </a:extLst>
          </p:cNvPr>
          <p:cNvSpPr/>
          <p:nvPr/>
        </p:nvSpPr>
        <p:spPr>
          <a:xfrm>
            <a:off x="6732240" y="0"/>
            <a:ext cx="2411760" cy="68580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Map&#10;&#10;Description automatically generated">
            <a:extLst>
              <a:ext uri="{FF2B5EF4-FFF2-40B4-BE49-F238E27FC236}">
                <a16:creationId xmlns:a16="http://schemas.microsoft.com/office/drawing/2014/main" id="{BC499DCB-CE03-516A-5DA8-8F1C18379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9" name="Picture 8" descr="A picture containing building, sky, outdoor, government building&#10;&#10;Description automatically generated">
            <a:extLst>
              <a:ext uri="{FF2B5EF4-FFF2-40B4-BE49-F238E27FC236}">
                <a16:creationId xmlns:a16="http://schemas.microsoft.com/office/drawing/2014/main" id="{4009C0E7-F728-E45A-D22F-7C97EE4C7E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2817072"/>
            <a:ext cx="1680000" cy="1260000"/>
          </a:xfrm>
          <a:prstGeom prst="rect">
            <a:avLst/>
          </a:prstGeom>
        </p:spPr>
      </p:pic>
      <p:pic>
        <p:nvPicPr>
          <p:cNvPr id="10" name="Picture 9" descr="A large building with columns and a dome on top&#10;&#10;Description automatically generated with medium confidence">
            <a:extLst>
              <a:ext uri="{FF2B5EF4-FFF2-40B4-BE49-F238E27FC236}">
                <a16:creationId xmlns:a16="http://schemas.microsoft.com/office/drawing/2014/main" id="{159C7F4F-6262-FBAB-3D00-9889F83CE3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80768"/>
            <a:ext cx="1890739" cy="1260000"/>
          </a:xfrm>
          <a:prstGeom prst="rect">
            <a:avLst/>
          </a:prstGeom>
        </p:spPr>
      </p:pic>
      <p:pic>
        <p:nvPicPr>
          <p:cNvPr id="11" name="Picture 10" descr="A picture containing building, outdoor, place of worship, big&#10;&#10;Description automatically generated">
            <a:extLst>
              <a:ext uri="{FF2B5EF4-FFF2-40B4-BE49-F238E27FC236}">
                <a16:creationId xmlns:a16="http://schemas.microsoft.com/office/drawing/2014/main" id="{86B270A2-9C09-A8C1-45FD-13F05CA0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185224"/>
            <a:ext cx="1976470" cy="1260000"/>
          </a:xfrm>
          <a:prstGeom prst="rect">
            <a:avLst/>
          </a:prstGeom>
        </p:spPr>
      </p:pic>
      <p:pic>
        <p:nvPicPr>
          <p:cNvPr id="12" name="Picture 11" descr="A picture containing sky, water, outdoor, river&#10;&#10;Description automatically generated">
            <a:extLst>
              <a:ext uri="{FF2B5EF4-FFF2-40B4-BE49-F238E27FC236}">
                <a16:creationId xmlns:a16="http://schemas.microsoft.com/office/drawing/2014/main" id="{AD51D54C-C36D-9A28-DA09-95AF6C6D5D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8000" y="5553376"/>
            <a:ext cx="1680000" cy="1260000"/>
          </a:xfrm>
          <a:prstGeom prst="rect">
            <a:avLst/>
          </a:prstGeom>
        </p:spPr>
      </p:pic>
      <p:pic>
        <p:nvPicPr>
          <p:cNvPr id="13" name="Picture 12" descr="A building with columns and a flag&#10;&#10;Description automatically generated with low confidence">
            <a:extLst>
              <a:ext uri="{FF2B5EF4-FFF2-40B4-BE49-F238E27FC236}">
                <a16:creationId xmlns:a16="http://schemas.microsoft.com/office/drawing/2014/main" id="{5938CD3D-1EC8-A31E-A966-30ECA99BE4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8000" y="1448920"/>
            <a:ext cx="1680000" cy="1260000"/>
          </a:xfrm>
          <a:prstGeom prst="rect">
            <a:avLst/>
          </a:prstGeom>
        </p:spPr>
      </p:pic>
      <p:sp>
        <p:nvSpPr>
          <p:cNvPr id="2" name="TextBox 1">
            <a:extLst>
              <a:ext uri="{FF2B5EF4-FFF2-40B4-BE49-F238E27FC236}">
                <a16:creationId xmlns:a16="http://schemas.microsoft.com/office/drawing/2014/main" id="{604A1076-AF28-8538-808D-C51B8028D0FC}"/>
              </a:ext>
            </a:extLst>
          </p:cNvPr>
          <p:cNvSpPr txBox="1"/>
          <p:nvPr/>
        </p:nvSpPr>
        <p:spPr>
          <a:xfrm>
            <a:off x="351024" y="2078920"/>
            <a:ext cx="6071686" cy="2677656"/>
          </a:xfrm>
          <a:prstGeom prst="rect">
            <a:avLst/>
          </a:prstGeom>
          <a:solidFill>
            <a:schemeClr val="bg2"/>
          </a:solidFill>
        </p:spPr>
        <p:txBody>
          <a:bodyPr wrap="square" rtlCol="0">
            <a:spAutoFit/>
          </a:bodyPr>
          <a:lstStyle/>
          <a:p>
            <a:r>
              <a:rPr lang="en-GB" sz="4200" dirty="0"/>
              <a:t>The first complete, all correct fact sheet brought to me will win a warm glow of contentment.</a:t>
            </a:r>
          </a:p>
        </p:txBody>
      </p:sp>
      <p:pic>
        <p:nvPicPr>
          <p:cNvPr id="4" name="synth-vox-background-song">
            <a:hlinkClick r:id="" action="ppaction://media"/>
            <a:extLst>
              <a:ext uri="{FF2B5EF4-FFF2-40B4-BE49-F238E27FC236}">
                <a16:creationId xmlns:a16="http://schemas.microsoft.com/office/drawing/2014/main" id="{D6903143-C7D5-E1A0-88D8-1F4B0665C3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8163" y="6556375"/>
            <a:ext cx="609601" cy="609600"/>
          </a:xfrm>
          <a:prstGeom prst="rect">
            <a:avLst/>
          </a:prstGeom>
        </p:spPr>
      </p:pic>
    </p:spTree>
    <p:extLst>
      <p:ext uri="{BB962C8B-B14F-4D97-AF65-F5344CB8AC3E}">
        <p14:creationId xmlns:p14="http://schemas.microsoft.com/office/powerpoint/2010/main" val="94311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74"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Q+A</a:t>
            </a:r>
            <a:endParaRPr lang="en-US" dirty="0"/>
          </a:p>
        </p:txBody>
      </p:sp>
      <p:sp>
        <p:nvSpPr>
          <p:cNvPr id="4" name="Content Placeholder 3"/>
          <p:cNvSpPr>
            <a:spLocks noGrp="1"/>
          </p:cNvSpPr>
          <p:nvPr>
            <p:ph sz="half" idx="2"/>
          </p:nvPr>
        </p:nvSpPr>
        <p:spPr>
          <a:xfrm>
            <a:off x="467544" y="1340768"/>
            <a:ext cx="8219256" cy="3773016"/>
          </a:xfrm>
        </p:spPr>
        <p:txBody>
          <a:bodyPr>
            <a:normAutofit/>
          </a:bodyPr>
          <a:lstStyle/>
          <a:p>
            <a:pPr lvl="0"/>
            <a:r>
              <a:rPr lang="en-US" dirty="0"/>
              <a:t>In your table group ask any burning issues. Go round and give everyone a turn!</a:t>
            </a:r>
          </a:p>
          <a:p>
            <a:pPr lvl="0"/>
            <a:r>
              <a:rPr lang="en-US" dirty="0"/>
              <a:t>All attempt to give a solution to each issue.</a:t>
            </a:r>
          </a:p>
          <a:p>
            <a:pPr lvl="0"/>
            <a:r>
              <a:rPr lang="en-US" dirty="0"/>
              <a:t>Write down the one most important unsolved issue to ask me.</a:t>
            </a:r>
          </a:p>
        </p:txBody>
      </p:sp>
      <p:pic>
        <p:nvPicPr>
          <p:cNvPr id="1026" name="Picture 2">
            <a:extLst>
              <a:ext uri="{FF2B5EF4-FFF2-40B4-BE49-F238E27FC236}">
                <a16:creationId xmlns:a16="http://schemas.microsoft.com/office/drawing/2014/main" id="{E82B5CD1-DEBC-48CD-A6A5-83E3F4E7C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99" b="9471"/>
          <a:stretch/>
        </p:blipFill>
        <p:spPr bwMode="auto">
          <a:xfrm>
            <a:off x="1835696" y="3789040"/>
            <a:ext cx="4848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06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COUNT ON US CHALLENGE: ACTIVITIES</a:t>
            </a:r>
          </a:p>
        </p:txBody>
      </p:sp>
      <p:graphicFrame>
        <p:nvGraphicFramePr>
          <p:cNvPr id="4" name="Table 3"/>
          <p:cNvGraphicFramePr>
            <a:graphicFrameLocks noGrp="1"/>
          </p:cNvGraphicFramePr>
          <p:nvPr>
            <p:extLst>
              <p:ext uri="{D42A27DB-BD31-4B8C-83A1-F6EECF244321}">
                <p14:modId xmlns:p14="http://schemas.microsoft.com/office/powerpoint/2010/main" val="2668935537"/>
              </p:ext>
            </p:extLst>
          </p:nvPr>
        </p:nvGraphicFramePr>
        <p:xfrm>
          <a:off x="757276" y="1232757"/>
          <a:ext cx="7919179" cy="4258308"/>
        </p:xfrm>
        <a:graphic>
          <a:graphicData uri="http://schemas.openxmlformats.org/drawingml/2006/table">
            <a:tbl>
              <a:tblPr/>
              <a:tblGrid>
                <a:gridCol w="502356">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4824535">
                  <a:extLst>
                    <a:ext uri="{9D8B030D-6E8A-4147-A177-3AD203B41FA5}">
                      <a16:colId xmlns:a16="http://schemas.microsoft.com/office/drawing/2014/main" val="20002"/>
                    </a:ext>
                  </a:extLst>
                </a:gridCol>
              </a:tblGrid>
              <a:tr h="278471">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 </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Activity</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Description</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712">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1a</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US" sz="1800" dirty="0">
                          <a:latin typeface="Gill Sans MT" panose="020B0502020104020203" pitchFamily="34" charset="0"/>
                          <a:ea typeface="Calibri"/>
                          <a:cs typeface="Times New Roman"/>
                        </a:rPr>
                        <a:t>The Game of Hedgehog (Probability 20 mins)</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US" sz="1800" dirty="0">
                          <a:latin typeface="Gill Sans MT" panose="020B0502020104020203" pitchFamily="34" charset="0"/>
                          <a:ea typeface="Calibri"/>
                          <a:cs typeface="Times New Roman"/>
                        </a:rPr>
                        <a:t>A simple strategic dice game played teams in a mini tournament.</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9201">
                <a:tc>
                  <a:txBody>
                    <a:bodyPr/>
                    <a:lstStyle/>
                    <a:p>
                      <a:pPr algn="ctr">
                        <a:lnSpc>
                          <a:spcPct val="115000"/>
                        </a:lnSpc>
                        <a:spcAft>
                          <a:spcPts val="0"/>
                        </a:spcAft>
                      </a:pPr>
                      <a:r>
                        <a:rPr lang="en-US" sz="1800" b="1" dirty="0">
                          <a:latin typeface="Gill Sans MT" panose="020B0502020104020203" pitchFamily="34" charset="0"/>
                          <a:ea typeface="Calibri"/>
                          <a:cs typeface="Times New Roman"/>
                        </a:rPr>
                        <a:t>1b</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US" sz="1800" dirty="0">
                          <a:latin typeface="Gill Sans MT" panose="020B0502020104020203" pitchFamily="34" charset="0"/>
                          <a:ea typeface="Calibri"/>
                          <a:cs typeface="Times New Roman"/>
                        </a:rPr>
                        <a:t>Data-Chart-Statistics (Statistics ongoing)</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US" sz="1800" dirty="0">
                          <a:latin typeface="Gill Sans MT" panose="020B0502020104020203" pitchFamily="34" charset="0"/>
                          <a:ea typeface="Calibri"/>
                          <a:cs typeface="Times New Roman"/>
                        </a:rPr>
                        <a:t>A card matching activity played by team members while rounds 2 and 3 are taking place.</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673994"/>
                  </a:ext>
                </a:extLst>
              </a:tr>
              <a:tr h="906335">
                <a:tc>
                  <a:txBody>
                    <a:bodyPr/>
                    <a:lstStyle/>
                    <a:p>
                      <a:pPr algn="ctr">
                        <a:lnSpc>
                          <a:spcPct val="115000"/>
                        </a:lnSpc>
                        <a:spcAft>
                          <a:spcPts val="0"/>
                        </a:spcAft>
                      </a:pPr>
                      <a:r>
                        <a:rPr lang="en-US" sz="1800" b="1" dirty="0">
                          <a:latin typeface="Gill Sans MT" panose="020B0502020104020203" pitchFamily="34" charset="0"/>
                          <a:ea typeface="Calibri"/>
                          <a:cs typeface="Times New Roman"/>
                        </a:rPr>
                        <a:t>2</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err="1">
                          <a:latin typeface="Gill Sans MT" panose="020B0502020104020203" pitchFamily="34" charset="0"/>
                          <a:ea typeface="MS Mincho"/>
                          <a:cs typeface="Times New Roman"/>
                        </a:rPr>
                        <a:t>GridLines</a:t>
                      </a:r>
                      <a:r>
                        <a:rPr lang="en-GB" sz="1800" dirty="0">
                          <a:latin typeface="Gill Sans MT" panose="020B0502020104020203" pitchFamily="34" charset="0"/>
                          <a:ea typeface="MS Mincho"/>
                          <a:cs typeface="Times New Roman"/>
                        </a:rPr>
                        <a:t> Geometry</a:t>
                      </a:r>
                    </a:p>
                    <a:p>
                      <a:pPr>
                        <a:lnSpc>
                          <a:spcPct val="115000"/>
                        </a:lnSpc>
                        <a:spcAft>
                          <a:spcPts val="0"/>
                        </a:spcAft>
                      </a:pPr>
                      <a:r>
                        <a:rPr lang="en-GB" sz="1800" dirty="0">
                          <a:latin typeface="Gill Sans MT" panose="020B0502020104020203" pitchFamily="34" charset="0"/>
                          <a:ea typeface="MS Mincho"/>
                          <a:cs typeface="Times New Roman"/>
                        </a:rPr>
                        <a:t>(Geometry 15 mins)</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US" sz="1800" dirty="0">
                          <a:latin typeface="Gill Sans MT" panose="020B0502020104020203" pitchFamily="34" charset="0"/>
                          <a:ea typeface="Calibri"/>
                          <a:cs typeface="Times New Roman"/>
                        </a:rPr>
                        <a:t>A geometry card game in which open geometric problem are solved using a random collection of number cards.</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9241249"/>
                  </a:ext>
                </a:extLst>
              </a:tr>
              <a:tr h="969522">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3</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latin typeface="Gill Sans MT" panose="020B0502020104020203" pitchFamily="34" charset="0"/>
                          <a:ea typeface="Calibri"/>
                          <a:cs typeface="Times New Roman"/>
                        </a:rPr>
                        <a:t>The 24®Game </a:t>
                      </a:r>
                    </a:p>
                    <a:p>
                      <a:pPr>
                        <a:lnSpc>
                          <a:spcPct val="115000"/>
                        </a:lnSpc>
                        <a:spcAft>
                          <a:spcPts val="0"/>
                        </a:spcAft>
                      </a:pPr>
                      <a:r>
                        <a:rPr lang="en-GB" sz="1800" dirty="0">
                          <a:latin typeface="Gill Sans MT" panose="020B0502020104020203" pitchFamily="34" charset="0"/>
                          <a:ea typeface="Calibri"/>
                          <a:cs typeface="Times New Roman"/>
                        </a:rPr>
                        <a:t>(Number 25 minutes)</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GB" sz="1800" dirty="0">
                          <a:latin typeface="Gill Sans MT" panose="020B0502020104020203" pitchFamily="34" charset="0"/>
                          <a:ea typeface="Calibri"/>
                          <a:cs typeface="Times New Roman"/>
                        </a:rPr>
                        <a:t>Make 24 from four numbers. Whole numbers, integers, fractions and decimals, indices and algebra.</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46226">
                <a:tc>
                  <a:txBody>
                    <a:bodyPr/>
                    <a:lstStyle/>
                    <a:p>
                      <a:pPr algn="ctr">
                        <a:lnSpc>
                          <a:spcPct val="115000"/>
                        </a:lnSpc>
                        <a:spcAft>
                          <a:spcPts val="0"/>
                        </a:spcAft>
                      </a:pPr>
                      <a:r>
                        <a:rPr lang="en-GB" sz="1800" b="1" dirty="0">
                          <a:latin typeface="Gill Sans MT" panose="020B0502020104020203" pitchFamily="34" charset="0"/>
                          <a:ea typeface="MS Mincho"/>
                          <a:cs typeface="Times New Roman"/>
                        </a:rPr>
                        <a:t>4</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800" dirty="0">
                          <a:latin typeface="Gill Sans MT" panose="020B0502020104020203" pitchFamily="34" charset="0"/>
                          <a:ea typeface="Calibri"/>
                          <a:cs typeface="Times New Roman"/>
                        </a:rPr>
                        <a:t>Algebraic problem solving (Algebra 25 mins)</a:t>
                      </a:r>
                      <a:endParaRPr lang="en-US" sz="1800" dirty="0">
                        <a:latin typeface="Gill Sans MT" panose="020B0502020104020203" pitchFamily="34" charset="0"/>
                        <a:ea typeface="Calibri"/>
                        <a:cs typeface="Times New Roman"/>
                      </a:endParaRP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US" sz="1800" dirty="0">
                          <a:latin typeface="Gill Sans MT" panose="020B0502020104020203" pitchFamily="34" charset="0"/>
                          <a:ea typeface="Calibri"/>
                          <a:cs typeface="Times New Roman"/>
                        </a:rPr>
                        <a:t>A story based problem-solving task involving a lot of algebra and a lot of surprises.</a:t>
                      </a:r>
                    </a:p>
                  </a:txBody>
                  <a:tcPr marL="68537" marR="685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9755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GOOD LUCK!</a:t>
            </a:r>
          </a:p>
        </p:txBody>
      </p:sp>
      <p:sp>
        <p:nvSpPr>
          <p:cNvPr id="3" name="Content Placeholder 2"/>
          <p:cNvSpPr>
            <a:spLocks noGrp="1"/>
          </p:cNvSpPr>
          <p:nvPr>
            <p:ph sz="half" idx="1"/>
          </p:nvPr>
        </p:nvSpPr>
        <p:spPr>
          <a:xfrm>
            <a:off x="457200" y="1263353"/>
            <a:ext cx="4191000" cy="3773016"/>
          </a:xfrm>
        </p:spPr>
        <p:txBody>
          <a:bodyPr>
            <a:noAutofit/>
          </a:bodyPr>
          <a:lstStyle/>
          <a:p>
            <a:pPr marL="0" indent="0">
              <a:spcBef>
                <a:spcPts val="0"/>
              </a:spcBef>
              <a:buNone/>
            </a:pPr>
            <a:r>
              <a:rPr lang="en-GB" sz="3200" dirty="0"/>
              <a:t>The most important thing is that the largest number of students get the chance to have fun engaging with the maths and get better in their maths by doing so …</a:t>
            </a:r>
          </a:p>
        </p:txBody>
      </p:sp>
      <p:sp>
        <p:nvSpPr>
          <p:cNvPr id="4" name="Content Placeholder 3"/>
          <p:cNvSpPr>
            <a:spLocks noGrp="1"/>
          </p:cNvSpPr>
          <p:nvPr>
            <p:ph sz="half" idx="2"/>
          </p:nvPr>
        </p:nvSpPr>
        <p:spPr>
          <a:xfrm>
            <a:off x="4860032" y="1412776"/>
            <a:ext cx="3826768" cy="3773016"/>
          </a:xfrm>
        </p:spPr>
        <p:txBody>
          <a:bodyPr>
            <a:normAutofit fontScale="70000" lnSpcReduction="20000"/>
          </a:bodyPr>
          <a:lstStyle/>
          <a:p>
            <a:pPr marL="0" indent="0">
              <a:lnSpc>
                <a:spcPct val="120000"/>
              </a:lnSpc>
              <a:spcBef>
                <a:spcPts val="0"/>
              </a:spcBef>
              <a:buNone/>
            </a:pPr>
            <a:r>
              <a:rPr lang="en-GB" sz="4600" dirty="0"/>
              <a:t>… then a small group reach an elite level and represent your school and they have fun taking part.</a:t>
            </a:r>
          </a:p>
        </p:txBody>
      </p:sp>
      <p:pic>
        <p:nvPicPr>
          <p:cNvPr id="2056" name="Picture 8" descr="Service charities unite to launch SORTED! - Army&amp;You">
            <a:extLst>
              <a:ext uri="{FF2B5EF4-FFF2-40B4-BE49-F238E27FC236}">
                <a16:creationId xmlns:a16="http://schemas.microsoft.com/office/drawing/2014/main" id="{A31CB1D3-8048-49EC-A149-36BF1983C5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0" t="17601" r="7160" b="17601"/>
          <a:stretch/>
        </p:blipFill>
        <p:spPr bwMode="auto">
          <a:xfrm>
            <a:off x="1691680" y="4750506"/>
            <a:ext cx="3826768" cy="168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4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DA62-8CAE-40B4-7729-43751425B20D}"/>
              </a:ext>
            </a:extLst>
          </p:cNvPr>
          <p:cNvSpPr>
            <a:spLocks noGrp="1"/>
          </p:cNvSpPr>
          <p:nvPr>
            <p:ph type="title"/>
          </p:nvPr>
        </p:nvSpPr>
        <p:spPr/>
        <p:txBody>
          <a:bodyPr/>
          <a:lstStyle/>
          <a:p>
            <a:r>
              <a:rPr lang="en-GB" sz="3100" b="1" dirty="0"/>
              <a:t>COUNT ON US: IN SCHOOL</a:t>
            </a:r>
            <a:endParaRPr lang="en-GB" sz="3100" dirty="0"/>
          </a:p>
        </p:txBody>
      </p:sp>
      <p:sp>
        <p:nvSpPr>
          <p:cNvPr id="5" name="Content Placeholder 4">
            <a:extLst>
              <a:ext uri="{FF2B5EF4-FFF2-40B4-BE49-F238E27FC236}">
                <a16:creationId xmlns:a16="http://schemas.microsoft.com/office/drawing/2014/main" id="{FFFAE92E-2201-C0A8-5702-CCF6AA44AC1C}"/>
              </a:ext>
            </a:extLst>
          </p:cNvPr>
          <p:cNvSpPr>
            <a:spLocks noGrp="1"/>
          </p:cNvSpPr>
          <p:nvPr>
            <p:ph idx="1"/>
          </p:nvPr>
        </p:nvSpPr>
        <p:spPr>
          <a:xfrm>
            <a:off x="457200" y="1281702"/>
            <a:ext cx="8219256" cy="2579346"/>
          </a:xfrm>
        </p:spPr>
        <p:txBody>
          <a:bodyPr>
            <a:normAutofit fontScale="85000" lnSpcReduction="20000"/>
          </a:bodyPr>
          <a:lstStyle/>
          <a:p>
            <a:r>
              <a:rPr lang="en-GB" dirty="0"/>
              <a:t>Create a page in your notes headed ‘in-school activities’</a:t>
            </a:r>
          </a:p>
          <a:p>
            <a:r>
              <a:rPr lang="en-GB" dirty="0"/>
              <a:t>At each step in this session decide how you will incorporate the activities into school time to maximise the number of students involved.</a:t>
            </a:r>
          </a:p>
          <a:p>
            <a:r>
              <a:rPr lang="en-GB" dirty="0"/>
              <a:t>Have in mind that the tournament is just the cherry on the top!</a:t>
            </a:r>
          </a:p>
        </p:txBody>
      </p:sp>
      <p:pic>
        <p:nvPicPr>
          <p:cNvPr id="6" name="Picture 2" descr="A slice of Chocolate Cherry Cake topped with a maraschino cherry on a white plate with red polka dots">
            <a:extLst>
              <a:ext uri="{FF2B5EF4-FFF2-40B4-BE49-F238E27FC236}">
                <a16:creationId xmlns:a16="http://schemas.microsoft.com/office/drawing/2014/main" id="{64687C11-75F9-CE63-4817-D39DEEE83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60" b="5376"/>
          <a:stretch/>
        </p:blipFill>
        <p:spPr bwMode="auto">
          <a:xfrm>
            <a:off x="6291247" y="3501008"/>
            <a:ext cx="2385209" cy="2160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B6DDA4-AA03-F8A0-92E8-D432FB79CEA9}"/>
              </a:ext>
            </a:extLst>
          </p:cNvPr>
          <p:cNvSpPr txBox="1"/>
          <p:nvPr/>
        </p:nvSpPr>
        <p:spPr>
          <a:xfrm>
            <a:off x="1421937" y="3788923"/>
            <a:ext cx="4896544" cy="2585323"/>
          </a:xfrm>
          <a:prstGeom prst="rect">
            <a:avLst/>
          </a:prstGeom>
          <a:noFill/>
        </p:spPr>
        <p:txBody>
          <a:bodyPr wrap="square" rtlCol="0">
            <a:spAutoFit/>
          </a:bodyPr>
          <a:lstStyle/>
          <a:p>
            <a:pPr marL="342900" indent="-342900">
              <a:buFont typeface="+mj-lt"/>
              <a:buAutoNum type="arabicPeriod"/>
            </a:pPr>
            <a:r>
              <a:rPr lang="en-GB" sz="2700" dirty="0">
                <a:solidFill>
                  <a:srgbClr val="FF0066"/>
                </a:solidFill>
                <a:latin typeface="Gill Sans MT" panose="020B0502020104020203" pitchFamily="34" charset="0"/>
              </a:rPr>
              <a:t>Lesson starts and ends.</a:t>
            </a:r>
          </a:p>
          <a:p>
            <a:pPr marL="342900" indent="-342900">
              <a:buFont typeface="+mj-lt"/>
              <a:buAutoNum type="arabicPeriod"/>
            </a:pPr>
            <a:r>
              <a:rPr lang="en-GB" sz="2700" dirty="0">
                <a:solidFill>
                  <a:srgbClr val="FF0066"/>
                </a:solidFill>
                <a:latin typeface="Gill Sans MT" panose="020B0502020104020203" pitchFamily="34" charset="0"/>
              </a:rPr>
              <a:t>Sustained class activity – full lesson(s).</a:t>
            </a:r>
          </a:p>
          <a:p>
            <a:pPr marL="342900" indent="-342900">
              <a:buFont typeface="+mj-lt"/>
              <a:buAutoNum type="arabicPeriod"/>
            </a:pPr>
            <a:r>
              <a:rPr lang="en-GB" sz="2700" dirty="0">
                <a:solidFill>
                  <a:srgbClr val="FF0066"/>
                </a:solidFill>
                <a:latin typeface="Gill Sans MT" panose="020B0502020104020203" pitchFamily="34" charset="0"/>
              </a:rPr>
              <a:t>After school (breakfast?) clubs.</a:t>
            </a:r>
          </a:p>
          <a:p>
            <a:pPr marL="342900" indent="-342900">
              <a:buFont typeface="+mj-lt"/>
              <a:buAutoNum type="arabicPeriod"/>
            </a:pPr>
            <a:r>
              <a:rPr lang="en-GB" sz="2700" dirty="0">
                <a:solidFill>
                  <a:srgbClr val="FF0066"/>
                </a:solidFill>
                <a:latin typeface="Gill Sans MT" panose="020B0502020104020203" pitchFamily="34" charset="0"/>
              </a:rPr>
              <a:t>Take away (homework?) </a:t>
            </a:r>
          </a:p>
          <a:p>
            <a:pPr marL="342900" indent="-342900">
              <a:buFont typeface="+mj-lt"/>
              <a:buAutoNum type="arabicPeriod"/>
            </a:pPr>
            <a:r>
              <a:rPr lang="en-GB" sz="2700" dirty="0">
                <a:solidFill>
                  <a:srgbClr val="FF0066"/>
                </a:solidFill>
                <a:latin typeface="Gill Sans MT" panose="020B0502020104020203" pitchFamily="34" charset="0"/>
              </a:rPr>
              <a:t>Etc.</a:t>
            </a:r>
          </a:p>
        </p:txBody>
      </p:sp>
      <p:sp>
        <p:nvSpPr>
          <p:cNvPr id="8" name="TextBox 7">
            <a:extLst>
              <a:ext uri="{FF2B5EF4-FFF2-40B4-BE49-F238E27FC236}">
                <a16:creationId xmlns:a16="http://schemas.microsoft.com/office/drawing/2014/main" id="{402D4A9A-C74F-1671-4D5A-231CD2A7AD60}"/>
              </a:ext>
            </a:extLst>
          </p:cNvPr>
          <p:cNvSpPr txBox="1"/>
          <p:nvPr/>
        </p:nvSpPr>
        <p:spPr>
          <a:xfrm>
            <a:off x="1187625" y="3788923"/>
            <a:ext cx="4392488" cy="2446824"/>
          </a:xfrm>
          <a:prstGeom prst="rect">
            <a:avLst/>
          </a:prstGeom>
          <a:noFill/>
        </p:spPr>
        <p:txBody>
          <a:bodyPr wrap="square" rtlCol="0">
            <a:spAutoFit/>
          </a:bodyPr>
          <a:lstStyle/>
          <a:p>
            <a:r>
              <a:rPr lang="en-GB" sz="2700" dirty="0">
                <a:solidFill>
                  <a:srgbClr val="FF0066"/>
                </a:solidFill>
                <a:latin typeface="Gill Sans MT" panose="020B0502020104020203" pitchFamily="34" charset="0"/>
              </a:rPr>
              <a:t>Where within normal school activity could you incorporate curriculum focussed game and puzzle activities?</a:t>
            </a:r>
          </a:p>
          <a:p>
            <a:r>
              <a:rPr lang="en-GB" sz="2700" dirty="0">
                <a:solidFill>
                  <a:srgbClr val="FF0066"/>
                </a:solidFill>
                <a:latin typeface="Gill Sans MT" panose="020B0502020104020203" pitchFamily="34" charset="0"/>
              </a:rPr>
              <a:t>Think – pair – share! </a:t>
            </a:r>
          </a:p>
          <a:p>
            <a:endParaRPr lang="en-GB" dirty="0"/>
          </a:p>
        </p:txBody>
      </p:sp>
      <p:pic>
        <p:nvPicPr>
          <p:cNvPr id="9" name="Picture 8" descr="A white line icon with a speech bubble&#10;&#10;Description automatically generated">
            <a:extLst>
              <a:ext uri="{FF2B5EF4-FFF2-40B4-BE49-F238E27FC236}">
                <a16:creationId xmlns:a16="http://schemas.microsoft.com/office/drawing/2014/main" id="{21182205-1E98-6DC6-53D1-41D8AC301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133918"/>
            <a:ext cx="1477595" cy="1477595"/>
          </a:xfrm>
          <a:prstGeom prst="rect">
            <a:avLst/>
          </a:prstGeom>
        </p:spPr>
      </p:pic>
    </p:spTree>
    <p:extLst>
      <p:ext uri="{BB962C8B-B14F-4D97-AF65-F5344CB8AC3E}">
        <p14:creationId xmlns:p14="http://schemas.microsoft.com/office/powerpoint/2010/main" val="27575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 presetClass="exit"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FC6A-444D-4748-E91C-756F2D75818E}"/>
              </a:ext>
            </a:extLst>
          </p:cNvPr>
          <p:cNvSpPr>
            <a:spLocks noGrp="1"/>
          </p:cNvSpPr>
          <p:nvPr>
            <p:ph type="title"/>
          </p:nvPr>
        </p:nvSpPr>
        <p:spPr/>
        <p:txBody>
          <a:bodyPr/>
          <a:lstStyle/>
          <a:p>
            <a:r>
              <a:rPr lang="en-GB" sz="3100" dirty="0"/>
              <a:t>IN/INTRA SCOOL TOURNAMENT</a:t>
            </a:r>
          </a:p>
        </p:txBody>
      </p:sp>
      <p:sp>
        <p:nvSpPr>
          <p:cNvPr id="5" name="Content Placeholder 4">
            <a:extLst>
              <a:ext uri="{FF2B5EF4-FFF2-40B4-BE49-F238E27FC236}">
                <a16:creationId xmlns:a16="http://schemas.microsoft.com/office/drawing/2014/main" id="{51B2B51C-6615-CF83-6DB1-62627B247490}"/>
              </a:ext>
            </a:extLst>
          </p:cNvPr>
          <p:cNvSpPr>
            <a:spLocks noGrp="1"/>
          </p:cNvSpPr>
          <p:nvPr>
            <p:ph idx="1"/>
          </p:nvPr>
        </p:nvSpPr>
        <p:spPr>
          <a:xfrm>
            <a:off x="457200" y="1290464"/>
            <a:ext cx="5315399" cy="4370784"/>
          </a:xfrm>
        </p:spPr>
        <p:txBody>
          <a:bodyPr>
            <a:normAutofit fontScale="70000" lnSpcReduction="20000"/>
          </a:bodyPr>
          <a:lstStyle/>
          <a:p>
            <a:r>
              <a:rPr lang="en-GB" dirty="0"/>
              <a:t>The heats are round two of the tournament. This is round one …</a:t>
            </a:r>
          </a:p>
          <a:p>
            <a:r>
              <a:rPr lang="en-GB" dirty="0"/>
              <a:t>Involve as many of your 100+students … in teams of 5 … in a tournament.</a:t>
            </a:r>
          </a:p>
          <a:p>
            <a:r>
              <a:rPr lang="en-GB" dirty="0"/>
              <a:t>Start planning this from the beginning  - book the hall. </a:t>
            </a:r>
          </a:p>
          <a:p>
            <a:r>
              <a:rPr lang="en-GB" dirty="0"/>
              <a:t>Handbook + PPT + Scoring Spreadsheet to help you.</a:t>
            </a:r>
          </a:p>
          <a:p>
            <a:r>
              <a:rPr lang="en-GB" dirty="0"/>
              <a:t>Think of how to bulk out the supplied materials. </a:t>
            </a:r>
          </a:p>
          <a:p>
            <a:r>
              <a:rPr lang="en-GB" dirty="0"/>
              <a:t>Watch the video to hear and see what a tournament looks like.</a:t>
            </a:r>
          </a:p>
          <a:p>
            <a:r>
              <a:rPr lang="en-GB" dirty="0"/>
              <a:t>Greenwich Practice event and March 2024. </a:t>
            </a:r>
          </a:p>
          <a:p>
            <a:pPr marL="0" indent="0">
              <a:buNone/>
            </a:pPr>
            <a:endParaRPr lang="en-GB" dirty="0"/>
          </a:p>
        </p:txBody>
      </p:sp>
      <p:pic>
        <p:nvPicPr>
          <p:cNvPr id="7" name="Picture 6">
            <a:extLst>
              <a:ext uri="{FF2B5EF4-FFF2-40B4-BE49-F238E27FC236}">
                <a16:creationId xmlns:a16="http://schemas.microsoft.com/office/drawing/2014/main" id="{ED2FFE4E-1D89-1B37-14A6-C41B116E7904}"/>
              </a:ext>
            </a:extLst>
          </p:cNvPr>
          <p:cNvPicPr>
            <a:picLocks noChangeAspect="1"/>
          </p:cNvPicPr>
          <p:nvPr/>
        </p:nvPicPr>
        <p:blipFill rotWithShape="1">
          <a:blip r:embed="rId3"/>
          <a:srcRect l="12988"/>
          <a:stretch/>
        </p:blipFill>
        <p:spPr>
          <a:xfrm>
            <a:off x="5772599" y="1196752"/>
            <a:ext cx="2904024" cy="1728192"/>
          </a:xfrm>
          <a:prstGeom prst="rect">
            <a:avLst/>
          </a:prstGeom>
        </p:spPr>
      </p:pic>
      <p:pic>
        <p:nvPicPr>
          <p:cNvPr id="9" name="Picture 8">
            <a:extLst>
              <a:ext uri="{FF2B5EF4-FFF2-40B4-BE49-F238E27FC236}">
                <a16:creationId xmlns:a16="http://schemas.microsoft.com/office/drawing/2014/main" id="{DDF3BF94-7E58-AEAB-4855-D98862B63F21}"/>
              </a:ext>
            </a:extLst>
          </p:cNvPr>
          <p:cNvPicPr>
            <a:picLocks noChangeAspect="1"/>
          </p:cNvPicPr>
          <p:nvPr/>
        </p:nvPicPr>
        <p:blipFill>
          <a:blip r:embed="rId4"/>
          <a:stretch>
            <a:fillRect/>
          </a:stretch>
        </p:blipFill>
        <p:spPr>
          <a:xfrm>
            <a:off x="5772432" y="2996952"/>
            <a:ext cx="2904024" cy="1793570"/>
          </a:xfrm>
          <a:prstGeom prst="rect">
            <a:avLst/>
          </a:prstGeom>
        </p:spPr>
      </p:pic>
      <p:pic>
        <p:nvPicPr>
          <p:cNvPr id="11" name="Picture 10">
            <a:extLst>
              <a:ext uri="{FF2B5EF4-FFF2-40B4-BE49-F238E27FC236}">
                <a16:creationId xmlns:a16="http://schemas.microsoft.com/office/drawing/2014/main" id="{B6E0C082-80C7-C22D-7F09-5C5E3C952A50}"/>
              </a:ext>
            </a:extLst>
          </p:cNvPr>
          <p:cNvPicPr>
            <a:picLocks noChangeAspect="1"/>
          </p:cNvPicPr>
          <p:nvPr/>
        </p:nvPicPr>
        <p:blipFill rotWithShape="1">
          <a:blip r:embed="rId5"/>
          <a:srcRect b="17852"/>
          <a:stretch/>
        </p:blipFill>
        <p:spPr>
          <a:xfrm>
            <a:off x="1835696" y="5517232"/>
            <a:ext cx="3779912" cy="1224136"/>
          </a:xfrm>
          <a:prstGeom prst="rect">
            <a:avLst/>
          </a:prstGeom>
        </p:spPr>
      </p:pic>
      <p:sp>
        <p:nvSpPr>
          <p:cNvPr id="12" name="TextBox 11">
            <a:extLst>
              <a:ext uri="{FF2B5EF4-FFF2-40B4-BE49-F238E27FC236}">
                <a16:creationId xmlns:a16="http://schemas.microsoft.com/office/drawing/2014/main" id="{D810338E-B511-88FE-CF00-6C4452C61A9F}"/>
              </a:ext>
            </a:extLst>
          </p:cNvPr>
          <p:cNvSpPr txBox="1"/>
          <p:nvPr/>
        </p:nvSpPr>
        <p:spPr>
          <a:xfrm>
            <a:off x="5750695" y="4869160"/>
            <a:ext cx="2904024" cy="769441"/>
          </a:xfrm>
          <a:prstGeom prst="rect">
            <a:avLst/>
          </a:prstGeom>
          <a:noFill/>
          <a:ln w="28575">
            <a:solidFill>
              <a:srgbClr val="00AEEF"/>
            </a:solidFill>
          </a:ln>
        </p:spPr>
        <p:txBody>
          <a:bodyPr wrap="square" rtlCol="0">
            <a:spAutoFit/>
          </a:bodyPr>
          <a:lstStyle/>
          <a:p>
            <a:r>
              <a:rPr lang="en-GB" sz="2200" dirty="0">
                <a:solidFill>
                  <a:srgbClr val="FF0066"/>
                </a:solidFill>
                <a:latin typeface="Gill Sans MT" panose="020B0502020104020203" pitchFamily="34" charset="0"/>
              </a:rPr>
              <a:t>How about across the MAT or the borough?</a:t>
            </a:r>
          </a:p>
        </p:txBody>
      </p:sp>
      <p:pic>
        <p:nvPicPr>
          <p:cNvPr id="4" name="Picture 3" descr="A blue sign with white people and speech bubbles&#10;&#10;Description automatically generated">
            <a:extLst>
              <a:ext uri="{FF2B5EF4-FFF2-40B4-BE49-F238E27FC236}">
                <a16:creationId xmlns:a16="http://schemas.microsoft.com/office/drawing/2014/main" id="{CA71BD2D-1547-9A5B-9668-EA3B3893C3E1}"/>
              </a:ext>
            </a:extLst>
          </p:cNvPr>
          <p:cNvPicPr>
            <a:picLocks noChangeAspect="1"/>
          </p:cNvPicPr>
          <p:nvPr/>
        </p:nvPicPr>
        <p:blipFill rotWithShape="1">
          <a:blip r:embed="rId6">
            <a:extLst>
              <a:ext uri="{28A0092B-C50C-407E-A947-70E740481C1C}">
                <a14:useLocalDpi xmlns:a14="http://schemas.microsoft.com/office/drawing/2010/main" val="0"/>
              </a:ext>
            </a:extLst>
          </a:blip>
          <a:srcRect l="20923" t="6384" r="20923" b="33262"/>
          <a:stretch/>
        </p:blipFill>
        <p:spPr>
          <a:xfrm>
            <a:off x="7596336" y="69168"/>
            <a:ext cx="1243425" cy="1290464"/>
          </a:xfrm>
          <a:prstGeom prst="rect">
            <a:avLst/>
          </a:prstGeom>
        </p:spPr>
      </p:pic>
    </p:spTree>
    <p:extLst>
      <p:ext uri="{BB962C8B-B14F-4D97-AF65-F5344CB8AC3E}">
        <p14:creationId xmlns:p14="http://schemas.microsoft.com/office/powerpoint/2010/main" val="419675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7982-9996-48EA-A370-A2B904C19276}"/>
              </a:ext>
            </a:extLst>
          </p:cNvPr>
          <p:cNvSpPr>
            <a:spLocks noGrp="1"/>
          </p:cNvSpPr>
          <p:nvPr>
            <p:ph type="title"/>
          </p:nvPr>
        </p:nvSpPr>
        <p:spPr/>
        <p:txBody>
          <a:bodyPr/>
          <a:lstStyle/>
          <a:p>
            <a:r>
              <a:rPr lang="en-GB" sz="3100" dirty="0"/>
              <a:t>2023 COUNT ON US: CHALLENGE</a:t>
            </a:r>
          </a:p>
        </p:txBody>
      </p:sp>
      <p:sp>
        <p:nvSpPr>
          <p:cNvPr id="3" name="Content Placeholder 2">
            <a:extLst>
              <a:ext uri="{FF2B5EF4-FFF2-40B4-BE49-F238E27FC236}">
                <a16:creationId xmlns:a16="http://schemas.microsoft.com/office/drawing/2014/main" id="{7A972BBA-CE28-4431-91BF-961411E98363}"/>
              </a:ext>
            </a:extLst>
          </p:cNvPr>
          <p:cNvSpPr>
            <a:spLocks noGrp="1"/>
          </p:cNvSpPr>
          <p:nvPr>
            <p:ph sz="half" idx="1"/>
          </p:nvPr>
        </p:nvSpPr>
        <p:spPr>
          <a:xfrm>
            <a:off x="457200" y="1268761"/>
            <a:ext cx="4330824" cy="4176464"/>
          </a:xfrm>
        </p:spPr>
        <p:txBody>
          <a:bodyPr>
            <a:noAutofit/>
          </a:bodyPr>
          <a:lstStyle/>
          <a:p>
            <a:pPr>
              <a:lnSpc>
                <a:spcPct val="90000"/>
              </a:lnSpc>
            </a:pPr>
            <a:r>
              <a:rPr lang="en-GB" sz="2200" dirty="0"/>
              <a:t>Be ready to be surprised by who begins to shine in the different aspects of the Challenge. </a:t>
            </a:r>
          </a:p>
          <a:p>
            <a:pPr>
              <a:lnSpc>
                <a:spcPct val="90000"/>
              </a:lnSpc>
            </a:pPr>
            <a:r>
              <a:rPr lang="en-GB" sz="2200" dirty="0"/>
              <a:t>Look for students who excel at any one of the elements (substitutions are allowed).</a:t>
            </a:r>
            <a:endParaRPr lang="en-US" sz="2200" dirty="0"/>
          </a:p>
          <a:p>
            <a:pPr>
              <a:lnSpc>
                <a:spcPct val="90000"/>
              </a:lnSpc>
            </a:pPr>
            <a:r>
              <a:rPr lang="en-GB" sz="2200" dirty="0"/>
              <a:t>Use your practice tournament to see who performs best under pressure! </a:t>
            </a:r>
          </a:p>
          <a:p>
            <a:pPr>
              <a:lnSpc>
                <a:spcPct val="90000"/>
              </a:lnSpc>
            </a:pPr>
            <a:r>
              <a:rPr lang="en-GB" sz="2200" dirty="0"/>
              <a:t>For returning schools the team must be all students who have not competed before … we keep lists of names!</a:t>
            </a:r>
            <a:endParaRPr lang="en-US" sz="2200" dirty="0"/>
          </a:p>
        </p:txBody>
      </p:sp>
      <p:sp>
        <p:nvSpPr>
          <p:cNvPr id="4" name="Content Placeholder 3">
            <a:extLst>
              <a:ext uri="{FF2B5EF4-FFF2-40B4-BE49-F238E27FC236}">
                <a16:creationId xmlns:a16="http://schemas.microsoft.com/office/drawing/2014/main" id="{528501F4-2AA8-4F71-BAB5-836A1B95BD49}"/>
              </a:ext>
            </a:extLst>
          </p:cNvPr>
          <p:cNvSpPr>
            <a:spLocks noGrp="1"/>
          </p:cNvSpPr>
          <p:nvPr>
            <p:ph sz="half" idx="2"/>
          </p:nvPr>
        </p:nvSpPr>
        <p:spPr>
          <a:xfrm>
            <a:off x="4860032" y="1268760"/>
            <a:ext cx="3826768" cy="4248472"/>
          </a:xfrm>
          <a:ln>
            <a:solidFill>
              <a:srgbClr val="FF0066"/>
            </a:solidFill>
          </a:ln>
        </p:spPr>
        <p:txBody>
          <a:bodyPr>
            <a:normAutofit fontScale="92500" lnSpcReduction="20000"/>
          </a:bodyPr>
          <a:lstStyle/>
          <a:p>
            <a:pPr>
              <a:lnSpc>
                <a:spcPct val="110000"/>
              </a:lnSpc>
            </a:pPr>
            <a:r>
              <a:rPr lang="en-GB" sz="2400" dirty="0"/>
              <a:t>Schools will be allocated into groups of 12 for face-to-face heats to take place in May. </a:t>
            </a:r>
          </a:p>
          <a:p>
            <a:pPr>
              <a:lnSpc>
                <a:spcPct val="110000"/>
              </a:lnSpc>
            </a:pPr>
            <a:r>
              <a:rPr lang="en-GB" sz="2400" dirty="0"/>
              <a:t>We will confirm dates as soon as we have confirmed venues.</a:t>
            </a:r>
          </a:p>
          <a:p>
            <a:pPr>
              <a:lnSpc>
                <a:spcPct val="110000"/>
              </a:lnSpc>
            </a:pPr>
            <a:r>
              <a:rPr lang="en-GB" sz="2400" dirty="0"/>
              <a:t>We expect there will be six heats (more if needed).</a:t>
            </a:r>
          </a:p>
          <a:p>
            <a:pPr>
              <a:lnSpc>
                <a:spcPct val="110000"/>
              </a:lnSpc>
            </a:pPr>
            <a:r>
              <a:rPr lang="en-GB" sz="2400" dirty="0"/>
              <a:t>The top team in each heat, plus the next 6 highest scoring losers will qualify for a face-to-face final in a central location in late June.</a:t>
            </a:r>
          </a:p>
        </p:txBody>
      </p:sp>
      <p:pic>
        <p:nvPicPr>
          <p:cNvPr id="6" name="Picture 2" descr="http://www.shelleymanorsurgery.co.uk/wp-content/uploads/Team.png">
            <a:extLst>
              <a:ext uri="{FF2B5EF4-FFF2-40B4-BE49-F238E27FC236}">
                <a16:creationId xmlns:a16="http://schemas.microsoft.com/office/drawing/2014/main" id="{1D19F817-4944-C60A-CE03-56E2F47EE11A}"/>
              </a:ext>
            </a:extLst>
          </p:cNvPr>
          <p:cNvPicPr>
            <a:picLocks noChangeAspect="1" noChangeArrowheads="1"/>
          </p:cNvPicPr>
          <p:nvPr/>
        </p:nvPicPr>
        <p:blipFill>
          <a:blip r:embed="rId3" cstate="print"/>
          <a:srcRect/>
          <a:stretch>
            <a:fillRect/>
          </a:stretch>
        </p:blipFill>
        <p:spPr bwMode="auto">
          <a:xfrm>
            <a:off x="3419872" y="5581856"/>
            <a:ext cx="2115891" cy="1224135"/>
          </a:xfrm>
          <a:prstGeom prst="rect">
            <a:avLst/>
          </a:prstGeom>
          <a:noFill/>
        </p:spPr>
      </p:pic>
      <p:pic>
        <p:nvPicPr>
          <p:cNvPr id="5" name="Picture 4" descr="A white line icon with a speech bubble&#10;&#10;Description automatically generated">
            <a:extLst>
              <a:ext uri="{FF2B5EF4-FFF2-40B4-BE49-F238E27FC236}">
                <a16:creationId xmlns:a16="http://schemas.microsoft.com/office/drawing/2014/main" id="{486427CA-A474-D68C-7B9D-21F0A45E1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5524290"/>
            <a:ext cx="1206849" cy="1206849"/>
          </a:xfrm>
          <a:prstGeom prst="rect">
            <a:avLst/>
          </a:prstGeom>
        </p:spPr>
      </p:pic>
    </p:spTree>
    <p:extLst>
      <p:ext uri="{BB962C8B-B14F-4D97-AF65-F5344CB8AC3E}">
        <p14:creationId xmlns:p14="http://schemas.microsoft.com/office/powerpoint/2010/main" val="167378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fade">
                                      <p:cBhvr>
                                        <p:cTn id="23" dur="1000"/>
                                        <p:tgtEl>
                                          <p:spTgt spid="4">
                                            <p:bg/>
                                          </p:spTgt>
                                        </p:tgtEl>
                                      </p:cBhvr>
                                    </p:animEffect>
                                    <p:anim calcmode="lin" valueType="num">
                                      <p:cBhvr>
                                        <p:cTn id="24" dur="1000" fill="hold"/>
                                        <p:tgtEl>
                                          <p:spTgt spid="4">
                                            <p:bg/>
                                          </p:spTgt>
                                        </p:tgtEl>
                                        <p:attrNameLst>
                                          <p:attrName>ppt_x</p:attrName>
                                        </p:attrNameLst>
                                      </p:cBhvr>
                                      <p:tavLst>
                                        <p:tav tm="0">
                                          <p:val>
                                            <p:strVal val="#ppt_x"/>
                                          </p:val>
                                        </p:tav>
                                        <p:tav tm="100000">
                                          <p:val>
                                            <p:strVal val="#ppt_x"/>
                                          </p:val>
                                        </p:tav>
                                      </p:tavLst>
                                    </p:anim>
                                    <p:anim calcmode="lin" valueType="num">
                                      <p:cBhvr>
                                        <p:cTn id="25" dur="1000" fill="hold"/>
                                        <p:tgtEl>
                                          <p:spTgt spid="4">
                                            <p:bg/>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1000"/>
                                        <p:tgtEl>
                                          <p:spTgt spid="4">
                                            <p:txEl>
                                              <p:pRg st="3" end="3"/>
                                            </p:txEl>
                                          </p:spTgt>
                                        </p:tgtEl>
                                      </p:cBhvr>
                                    </p:animEffect>
                                    <p:anim calcmode="lin" valueType="num">
                                      <p:cBhvr>
                                        <p:cTn id="4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48680"/>
            <a:ext cx="8660251" cy="576064"/>
          </a:xfrm>
        </p:spPr>
        <p:txBody>
          <a:bodyPr>
            <a:normAutofit fontScale="90000"/>
          </a:bodyPr>
          <a:lstStyle/>
          <a:p>
            <a:r>
              <a:rPr lang="en-US" dirty="0"/>
              <a:t>ROUND 1A – THE GAME OF HEDGEHOG</a:t>
            </a:r>
            <a:endParaRPr lang="en-GB" dirty="0"/>
          </a:p>
        </p:txBody>
      </p:sp>
      <p:sp>
        <p:nvSpPr>
          <p:cNvPr id="3" name="Content Placeholder 2"/>
          <p:cNvSpPr>
            <a:spLocks noGrp="1"/>
          </p:cNvSpPr>
          <p:nvPr>
            <p:ph idx="1"/>
          </p:nvPr>
        </p:nvSpPr>
        <p:spPr>
          <a:xfrm>
            <a:off x="450894" y="1124744"/>
            <a:ext cx="5849298" cy="4625849"/>
          </a:xfrm>
        </p:spPr>
        <p:txBody>
          <a:bodyPr>
            <a:noAutofit/>
          </a:bodyPr>
          <a:lstStyle/>
          <a:p>
            <a:pPr eaLnBrk="0" fontAlgn="base" hangingPunct="0">
              <a:lnSpc>
                <a:spcPct val="114000"/>
              </a:lnSpc>
              <a:spcBef>
                <a:spcPct val="0"/>
              </a:spcBef>
              <a:spcAft>
                <a:spcPct val="0"/>
              </a:spcAft>
            </a:pP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This is a modified version of a classic dice game. The game involves rolling a single die. If you roll 2, 3, 4, 5 you score that many points. </a:t>
            </a:r>
          </a:p>
          <a:p>
            <a:pPr eaLnBrk="0" fontAlgn="base" hangingPunct="0">
              <a:lnSpc>
                <a:spcPct val="114000"/>
              </a:lnSpc>
              <a:spcBef>
                <a:spcPct val="0"/>
              </a:spcBef>
              <a:spcAft>
                <a:spcPct val="0"/>
              </a:spcAft>
            </a:pP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If you roll 1, your turn ends. If you roll a 6 your turn ends but you lose all the points you scored in that turn. Or you can choose to pass, ending the turn without rolling. </a:t>
            </a:r>
          </a:p>
          <a:p>
            <a:pPr eaLnBrk="0" fontAlgn="base" hangingPunct="0">
              <a:lnSpc>
                <a:spcPct val="114000"/>
              </a:lnSpc>
              <a:spcBef>
                <a:spcPct val="0"/>
              </a:spcBef>
              <a:spcAft>
                <a:spcPct val="0"/>
              </a:spcAft>
            </a:pP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The first to score 30 points wins. Teams will line up facing each other with one team assigned to start. </a:t>
            </a:r>
          </a:p>
          <a:p>
            <a:pPr eaLnBrk="0" fontAlgn="base" hangingPunct="0">
              <a:lnSpc>
                <a:spcPct val="114000"/>
              </a:lnSpc>
              <a:spcBef>
                <a:spcPct val="0"/>
              </a:spcBef>
              <a:spcAft>
                <a:spcPct val="0"/>
              </a:spcAft>
            </a:pP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Players in the team play in turn with no communication (verbal or non-verbal) allowed either rolling the die or passing. A judge will keep score. </a:t>
            </a:r>
          </a:p>
          <a:p>
            <a:pPr eaLnBrk="0" fontAlgn="base" hangingPunct="0">
              <a:lnSpc>
                <a:spcPct val="114000"/>
              </a:lnSpc>
              <a:spcBef>
                <a:spcPct val="0"/>
              </a:spcBef>
              <a:spcAft>
                <a:spcPct val="0"/>
              </a:spcAft>
            </a:pPr>
            <a:r>
              <a:rPr lang="en-GB" sz="1800" dirty="0">
                <a:effectLst/>
                <a:latin typeface="Gill Sans MT" panose="020B0502020104020203" pitchFamily="34" charset="0"/>
                <a:ea typeface="Times New Roman" panose="02020603050405020304" pitchFamily="18" charset="0"/>
                <a:cs typeface="Times New Roman" panose="02020603050405020304" pitchFamily="18" charset="0"/>
              </a:rPr>
              <a:t>When one team has scored 30 the final scores are recorded. Points will be awarded according to the scores with a bonus for winning.</a:t>
            </a:r>
            <a:endParaRPr lang="en-GB" altLang="en-US" sz="2000" dirty="0"/>
          </a:p>
        </p:txBody>
      </p:sp>
      <p:sp>
        <p:nvSpPr>
          <p:cNvPr id="4" name="AutoShape 2" descr="Hedgehog">
            <a:extLst>
              <a:ext uri="{FF2B5EF4-FFF2-40B4-BE49-F238E27FC236}">
                <a16:creationId xmlns:a16="http://schemas.microsoft.com/office/drawing/2014/main" id="{77CB28BB-9E18-4BF6-B1E1-5B1168308975}"/>
              </a:ext>
            </a:extLst>
          </p:cNvPr>
          <p:cNvSpPr>
            <a:spLocks noChangeAspect="1" noChangeArrowheads="1"/>
          </p:cNvSpPr>
          <p:nvPr/>
        </p:nvSpPr>
        <p:spPr bwMode="auto">
          <a:xfrm>
            <a:off x="5775294" y="1556792"/>
            <a:ext cx="2168624" cy="21686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hedgehog with a white background&#10;&#10;Description automatically generated with low confidence">
            <a:extLst>
              <a:ext uri="{FF2B5EF4-FFF2-40B4-BE49-F238E27FC236}">
                <a16:creationId xmlns:a16="http://schemas.microsoft.com/office/drawing/2014/main" id="{46C0D4C6-6DF8-4104-BE7E-18CDBED18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92" t="19574" r="12874" b="11915"/>
          <a:stretch/>
        </p:blipFill>
        <p:spPr>
          <a:xfrm>
            <a:off x="6300192" y="1268760"/>
            <a:ext cx="2592288" cy="1910107"/>
          </a:xfrm>
          <a:prstGeom prst="rect">
            <a:avLst/>
          </a:prstGeom>
        </p:spPr>
      </p:pic>
      <p:pic>
        <p:nvPicPr>
          <p:cNvPr id="1030" name="Picture 6">
            <a:extLst>
              <a:ext uri="{FF2B5EF4-FFF2-40B4-BE49-F238E27FC236}">
                <a16:creationId xmlns:a16="http://schemas.microsoft.com/office/drawing/2014/main" id="{78F769C8-A88B-4857-9387-9EDCA3565C2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47" r="11856" b="13325"/>
          <a:stretch/>
        </p:blipFill>
        <p:spPr bwMode="auto">
          <a:xfrm>
            <a:off x="6554924" y="3322883"/>
            <a:ext cx="2193540" cy="2209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5"/>
            <a:extLst>
              <a:ext uri="{FF2B5EF4-FFF2-40B4-BE49-F238E27FC236}">
                <a16:creationId xmlns:a16="http://schemas.microsoft.com/office/drawing/2014/main" id="{343CFC9A-C9BA-4E32-BA3A-6050040124EA}"/>
              </a:ext>
            </a:extLst>
          </p:cNvPr>
          <p:cNvSpPr txBox="1"/>
          <p:nvPr/>
        </p:nvSpPr>
        <p:spPr>
          <a:xfrm>
            <a:off x="2555777" y="5564129"/>
            <a:ext cx="2016224" cy="1200329"/>
          </a:xfrm>
          <a:prstGeom prst="rect">
            <a:avLst/>
          </a:prstGeom>
          <a:solidFill>
            <a:srgbClr val="FF0066"/>
          </a:solidFill>
        </p:spPr>
        <p:txBody>
          <a:bodyPr wrap="square" rtlCol="0">
            <a:spAutoFit/>
          </a:bodyPr>
          <a:lstStyle/>
          <a:p>
            <a:pPr algn="ctr"/>
            <a:r>
              <a:rPr lang="en-GB" sz="2400" dirty="0">
                <a:solidFill>
                  <a:schemeClr val="bg1"/>
                </a:solidFill>
              </a:rPr>
              <a:t>Playing Hedgehog: The video</a:t>
            </a:r>
          </a:p>
        </p:txBody>
      </p:sp>
    </p:spTree>
    <p:extLst>
      <p:ext uri="{BB962C8B-B14F-4D97-AF65-F5344CB8AC3E}">
        <p14:creationId xmlns:p14="http://schemas.microsoft.com/office/powerpoint/2010/main" val="424962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576064"/>
          </a:xfrm>
        </p:spPr>
        <p:txBody>
          <a:bodyPr anchor="ctr">
            <a:normAutofit/>
          </a:bodyPr>
          <a:lstStyle/>
          <a:p>
            <a:pPr>
              <a:lnSpc>
                <a:spcPct val="90000"/>
              </a:lnSpc>
            </a:pPr>
            <a:r>
              <a:rPr lang="en-US" dirty="0"/>
              <a:t>HEDGEHOG: IN SCHOOL ACTIVITY</a:t>
            </a:r>
            <a:endParaRPr lang="en-US"/>
          </a:p>
        </p:txBody>
      </p:sp>
      <p:sp>
        <p:nvSpPr>
          <p:cNvPr id="3" name="Content Placeholder 2"/>
          <p:cNvSpPr>
            <a:spLocks noGrp="1"/>
          </p:cNvSpPr>
          <p:nvPr>
            <p:ph sz="half" idx="1"/>
          </p:nvPr>
        </p:nvSpPr>
        <p:spPr>
          <a:xfrm>
            <a:off x="457200" y="1600201"/>
            <a:ext cx="4038600" cy="3773016"/>
          </a:xfrm>
        </p:spPr>
        <p:txBody>
          <a:bodyPr>
            <a:normAutofit lnSpcReduction="10000"/>
          </a:bodyPr>
          <a:lstStyle/>
          <a:p>
            <a:pPr marL="0" indent="0">
              <a:spcBef>
                <a:spcPts val="0"/>
              </a:spcBef>
              <a:spcAft>
                <a:spcPts val="600"/>
              </a:spcAft>
              <a:buNone/>
            </a:pPr>
            <a:endParaRPr lang="en-GB"/>
          </a:p>
          <a:p>
            <a:pPr marL="0" indent="0">
              <a:spcBef>
                <a:spcPts val="0"/>
              </a:spcBef>
              <a:spcAft>
                <a:spcPts val="600"/>
              </a:spcAft>
              <a:buNone/>
            </a:pPr>
            <a:endParaRPr lang="en-GB"/>
          </a:p>
        </p:txBody>
      </p:sp>
      <p:sp>
        <p:nvSpPr>
          <p:cNvPr id="8" name="Content Placeholder 3">
            <a:extLst>
              <a:ext uri="{FF2B5EF4-FFF2-40B4-BE49-F238E27FC236}">
                <a16:creationId xmlns:a16="http://schemas.microsoft.com/office/drawing/2014/main" id="{5A4E71B0-EE82-4C0B-A3DD-EEA77E9F2921}"/>
              </a:ext>
            </a:extLst>
          </p:cNvPr>
          <p:cNvSpPr>
            <a:spLocks noGrp="1"/>
          </p:cNvSpPr>
          <p:nvPr>
            <p:ph sz="half" idx="2"/>
          </p:nvPr>
        </p:nvSpPr>
        <p:spPr>
          <a:xfrm>
            <a:off x="467544" y="1268760"/>
            <a:ext cx="8219256" cy="4320480"/>
          </a:xfrm>
        </p:spPr>
        <p:txBody>
          <a:bodyPr>
            <a:normAutofit lnSpcReduction="10000"/>
          </a:bodyPr>
          <a:lstStyle/>
          <a:p>
            <a:pPr algn="just">
              <a:lnSpc>
                <a:spcPct val="115000"/>
              </a:lnSpc>
              <a:spcAft>
                <a:spcPts val="800"/>
              </a:spcAft>
            </a:pPr>
            <a:r>
              <a:rPr lang="en-GB" sz="2400" dirty="0">
                <a:solidFill>
                  <a:srgbClr val="000000"/>
                </a:solidFill>
                <a:effectLst/>
                <a:latin typeface="Gill Sans MT" panose="020B0502020104020203" pitchFamily="34" charset="0"/>
                <a:ea typeface="Times New Roman" panose="02020603050405020304" pitchFamily="18" charset="0"/>
              </a:rPr>
              <a:t>The important things is to consider strategy. There are </a:t>
            </a:r>
            <a:r>
              <a:rPr lang="en-GB" sz="2400" dirty="0">
                <a:solidFill>
                  <a:srgbClr val="000000"/>
                </a:solidFill>
                <a:effectLst/>
                <a:latin typeface="Gill Sans MT" panose="020B0502020104020203" pitchFamily="34" charset="0"/>
                <a:ea typeface="Times New Roman" panose="02020603050405020304" pitchFamily="18" charset="0"/>
                <a:hlinkClick r:id="rId3"/>
              </a:rPr>
              <a:t>online simulators </a:t>
            </a:r>
            <a:r>
              <a:rPr lang="en-GB" sz="2400" dirty="0">
                <a:solidFill>
                  <a:srgbClr val="000000"/>
                </a:solidFill>
                <a:effectLst/>
                <a:latin typeface="Gill Sans MT" panose="020B0502020104020203" pitchFamily="34" charset="0"/>
                <a:ea typeface="Times New Roman" panose="02020603050405020304" pitchFamily="18" charset="0"/>
              </a:rPr>
              <a:t>for the classic game (the game of Pig) which let you see the probabilities at given points of the game to consider your strategy.</a:t>
            </a:r>
          </a:p>
          <a:p>
            <a:pPr algn="just">
              <a:lnSpc>
                <a:spcPct val="115000"/>
              </a:lnSpc>
              <a:spcAft>
                <a:spcPts val="800"/>
              </a:spcAft>
            </a:pPr>
            <a:r>
              <a:rPr lang="en-GB" sz="2400" dirty="0">
                <a:solidFill>
                  <a:srgbClr val="000000"/>
                </a:solidFill>
                <a:effectLst/>
                <a:latin typeface="Gill Sans MT" panose="020B0502020104020203" pitchFamily="34" charset="0"/>
                <a:ea typeface="Times New Roman" panose="02020603050405020304" pitchFamily="18" charset="0"/>
              </a:rPr>
              <a:t>Once students have an idea of the strategy, they can move onto the game of Hedgehog. </a:t>
            </a:r>
          </a:p>
          <a:p>
            <a:pPr algn="just">
              <a:lnSpc>
                <a:spcPct val="115000"/>
              </a:lnSpc>
              <a:spcAft>
                <a:spcPts val="800"/>
              </a:spcAft>
            </a:pPr>
            <a:r>
              <a:rPr lang="en-GB" sz="2400" b="1" dirty="0">
                <a:solidFill>
                  <a:srgbClr val="FF0066"/>
                </a:solidFill>
                <a:effectLst/>
                <a:latin typeface="Gill Sans MT" panose="020B0502020104020203" pitchFamily="34" charset="0"/>
                <a:ea typeface="Times New Roman" panose="02020603050405020304" pitchFamily="18" charset="0"/>
              </a:rPr>
              <a:t>Clubs and class</a:t>
            </a:r>
            <a:r>
              <a:rPr lang="en-GB" sz="2400" dirty="0">
                <a:solidFill>
                  <a:srgbClr val="000000"/>
                </a:solidFill>
                <a:effectLst/>
                <a:latin typeface="Gill Sans MT" panose="020B0502020104020203" pitchFamily="34" charset="0"/>
                <a:ea typeface="Times New Roman" panose="02020603050405020304" pitchFamily="18" charset="0"/>
              </a:rPr>
              <a:t>: Modify the variables in the game to see how this affects their strategy. Change the penalty for rolling a 6. Change the target score. Change the rules e.g. 1 and 2 end your turn without penalty. Play the two dice game.</a:t>
            </a:r>
            <a:endParaRPr lang="en-US" sz="3600" dirty="0"/>
          </a:p>
        </p:txBody>
      </p:sp>
    </p:spTree>
    <p:extLst>
      <p:ext uri="{BB962C8B-B14F-4D97-AF65-F5344CB8AC3E}">
        <p14:creationId xmlns:p14="http://schemas.microsoft.com/office/powerpoint/2010/main" val="456626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21574</TotalTime>
  <Words>3480</Words>
  <Application>Microsoft Office PowerPoint</Application>
  <PresentationFormat>On-screen Show (4:3)</PresentationFormat>
  <Paragraphs>373</Paragraphs>
  <Slides>40</Slides>
  <Notes>39</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Narrow</vt:lpstr>
      <vt:lpstr>Bradley Hand ITC</vt:lpstr>
      <vt:lpstr>Calibri</vt:lpstr>
      <vt:lpstr>Cambria Math</vt:lpstr>
      <vt:lpstr>Gill Sans</vt:lpstr>
      <vt:lpstr>Gill Sans MT</vt:lpstr>
      <vt:lpstr>GillSans</vt:lpstr>
      <vt:lpstr>Office Theme</vt:lpstr>
      <vt:lpstr>PowerPoint Presentation</vt:lpstr>
      <vt:lpstr>THE COUNT ON US SECONDARY CHALLENGE</vt:lpstr>
      <vt:lpstr>RESOURCES PROVIDED</vt:lpstr>
      <vt:lpstr>COUNT ON US CHALLENGE: ACTIVITIES</vt:lpstr>
      <vt:lpstr>COUNT ON US: IN SCHOOL</vt:lpstr>
      <vt:lpstr>IN/INTRA SCOOL TOURNAMENT</vt:lpstr>
      <vt:lpstr>2023 COUNT ON US: CHALLENGE</vt:lpstr>
      <vt:lpstr>ROUND 1A – THE GAME OF HEDGEHOG</vt:lpstr>
      <vt:lpstr>HEDGEHOG: IN SCHOOL ACTIVITY</vt:lpstr>
      <vt:lpstr>ROUND 1B – DATA-CHART-ANALYSIS</vt:lpstr>
      <vt:lpstr>ROUND 2: GRIDLINES GEOMETRY</vt:lpstr>
      <vt:lpstr>PLAYING GRIDLINES GEOMETRY</vt:lpstr>
      <vt:lpstr>PLAYING GRIDLINES GEOMETRY</vt:lpstr>
      <vt:lpstr>PLAYING GRIDLINES GEOMETRY</vt:lpstr>
      <vt:lpstr>GRIDLINES : HEATS AND FINAL</vt:lpstr>
      <vt:lpstr>PowerPoint Presentation</vt:lpstr>
      <vt:lpstr>GRIDLINES: IN SCHOOL ACTIVITY</vt:lpstr>
      <vt:lpstr>ROUND 3: THE 24® GAME ROUND</vt:lpstr>
      <vt:lpstr>PowerPoint Presentation</vt:lpstr>
      <vt:lpstr>ROUND 3: THE 24® GAME ROUND</vt:lpstr>
      <vt:lpstr>ROUND 3: THE 24® GAME ROUND</vt:lpstr>
      <vt:lpstr>PowerPoint Presentation</vt:lpstr>
      <vt:lpstr>PowerPoint Presentation</vt:lpstr>
      <vt:lpstr>PowerPoint Presentation</vt:lpstr>
      <vt:lpstr>THE 24®GAME: HEATS AND FINAL</vt:lpstr>
      <vt:lpstr>A 24® GAME CHALLENGE</vt:lpstr>
      <vt:lpstr>THE 24®GAME: IN SCHOOL ACTIVITY</vt:lpstr>
      <vt:lpstr>ROUND 4:  LESSONS FROM PREVIOUS YEARS</vt:lpstr>
      <vt:lpstr>ROUND 4:  ALGEBRAIC PROBLEM SOLVING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vt:lpstr>
      <vt:lpstr>GOOD LUCK!</vt:lpstr>
    </vt:vector>
  </TitlesOfParts>
  <Company>King's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 on Us Challenge 2015  Secondary School</dc:title>
  <dc:creator>Chris Olley</dc:creator>
  <cp:lastModifiedBy>Chris Olley</cp:lastModifiedBy>
  <cp:revision>285</cp:revision>
  <cp:lastPrinted>2016-11-23T16:31:22Z</cp:lastPrinted>
  <dcterms:created xsi:type="dcterms:W3CDTF">2015-03-25T15:07:34Z</dcterms:created>
  <dcterms:modified xsi:type="dcterms:W3CDTF">2023-11-28T11:56:14Z</dcterms:modified>
</cp:coreProperties>
</file>