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4"/>
  </p:notesMasterIdLst>
  <p:sldIdLst>
    <p:sldId id="293" r:id="rId2"/>
    <p:sldId id="291" r:id="rId3"/>
    <p:sldId id="305" r:id="rId4"/>
    <p:sldId id="300" r:id="rId5"/>
    <p:sldId id="297" r:id="rId6"/>
    <p:sldId id="302" r:id="rId7"/>
    <p:sldId id="299" r:id="rId8"/>
    <p:sldId id="345" r:id="rId9"/>
    <p:sldId id="352" r:id="rId10"/>
    <p:sldId id="351" r:id="rId11"/>
    <p:sldId id="350" r:id="rId12"/>
    <p:sldId id="333" r:id="rId13"/>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C8F"/>
    <a:srgbClr val="F5EBE6"/>
    <a:srgbClr val="ECD9CF"/>
    <a:srgbClr val="40311B"/>
    <a:srgbClr val="9F7038"/>
    <a:srgbClr val="A5763C"/>
    <a:srgbClr val="4C3428"/>
    <a:srgbClr val="FF0066"/>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19" autoAdjust="0"/>
    <p:restoredTop sz="89180" autoAdjust="0"/>
  </p:normalViewPr>
  <p:slideViewPr>
    <p:cSldViewPr>
      <p:cViewPr varScale="1">
        <p:scale>
          <a:sx n="83" d="100"/>
          <a:sy n="83" d="100"/>
        </p:scale>
        <p:origin x="108" y="3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5BBB4A3A-FE75-4FD8-B7BD-BA134EBF101E}" type="datetimeFigureOut">
              <a:rPr lang="en-GB" smtClean="0"/>
              <a:pPr/>
              <a:t>21/03/2022</a:t>
            </a:fld>
            <a:endParaRPr lang="en-GB"/>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0CDD1BDB-3498-47EB-BB37-12CC8C43B584}" type="slidenum">
              <a:rPr lang="en-GB" smtClean="0"/>
              <a:pPr/>
              <a:t>‹#›</a:t>
            </a:fld>
            <a:endParaRPr lang="en-GB"/>
          </a:p>
        </p:txBody>
      </p:sp>
    </p:spTree>
    <p:extLst>
      <p:ext uri="{BB962C8B-B14F-4D97-AF65-F5344CB8AC3E}">
        <p14:creationId xmlns:p14="http://schemas.microsoft.com/office/powerpoint/2010/main" val="1066962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DD1BDB-3498-47EB-BB37-12CC8C43B584}" type="slidenum">
              <a:rPr lang="en-GB" smtClean="0"/>
              <a:pPr/>
              <a:t>1</a:t>
            </a:fld>
            <a:endParaRPr lang="en-GB"/>
          </a:p>
        </p:txBody>
      </p:sp>
    </p:spTree>
    <p:extLst>
      <p:ext uri="{BB962C8B-B14F-4D97-AF65-F5344CB8AC3E}">
        <p14:creationId xmlns:p14="http://schemas.microsoft.com/office/powerpoint/2010/main" val="3408246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for ten minutes, give timing warnings then move onto the next slide.</a:t>
            </a:r>
          </a:p>
        </p:txBody>
      </p:sp>
      <p:sp>
        <p:nvSpPr>
          <p:cNvPr id="4" name="Slide Number Placeholder 3"/>
          <p:cNvSpPr>
            <a:spLocks noGrp="1"/>
          </p:cNvSpPr>
          <p:nvPr>
            <p:ph type="sldNum" sz="quarter" idx="5"/>
          </p:nvPr>
        </p:nvSpPr>
        <p:spPr/>
        <p:txBody>
          <a:bodyPr/>
          <a:lstStyle/>
          <a:p>
            <a:fld id="{0CDD1BDB-3498-47EB-BB37-12CC8C43B584}" type="slidenum">
              <a:rPr lang="en-GB" smtClean="0"/>
              <a:pPr/>
              <a:t>10</a:t>
            </a:fld>
            <a:endParaRPr lang="en-GB"/>
          </a:p>
        </p:txBody>
      </p:sp>
    </p:spTree>
    <p:extLst>
      <p:ext uri="{BB962C8B-B14F-4D97-AF65-F5344CB8AC3E}">
        <p14:creationId xmlns:p14="http://schemas.microsoft.com/office/powerpoint/2010/main" val="3034791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Collect answer sheets immediately. Give a 10 point penalty to any team for an undue delay.</a:t>
            </a:r>
          </a:p>
        </p:txBody>
      </p:sp>
      <p:sp>
        <p:nvSpPr>
          <p:cNvPr id="4" name="Slide Number Placeholder 3"/>
          <p:cNvSpPr>
            <a:spLocks noGrp="1"/>
          </p:cNvSpPr>
          <p:nvPr>
            <p:ph type="sldNum" sz="quarter" idx="5"/>
          </p:nvPr>
        </p:nvSpPr>
        <p:spPr/>
        <p:txBody>
          <a:bodyPr/>
          <a:lstStyle/>
          <a:p>
            <a:fld id="{0CDD1BDB-3498-47EB-BB37-12CC8C43B584}" type="slidenum">
              <a:rPr lang="en-GB" smtClean="0"/>
              <a:pPr/>
              <a:t>11</a:t>
            </a:fld>
            <a:endParaRPr lang="en-GB"/>
          </a:p>
        </p:txBody>
      </p:sp>
    </p:spTree>
    <p:extLst>
      <p:ext uri="{BB962C8B-B14F-4D97-AF65-F5344CB8AC3E}">
        <p14:creationId xmlns:p14="http://schemas.microsoft.com/office/powerpoint/2010/main" val="4057719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DD1BDB-3498-47EB-BB37-12CC8C43B584}" type="slidenum">
              <a:rPr lang="en-GB" smtClean="0"/>
              <a:pPr/>
              <a:t>12</a:t>
            </a:fld>
            <a:endParaRPr lang="en-GB"/>
          </a:p>
        </p:txBody>
      </p:sp>
    </p:spTree>
    <p:extLst>
      <p:ext uri="{BB962C8B-B14F-4D97-AF65-F5344CB8AC3E}">
        <p14:creationId xmlns:p14="http://schemas.microsoft.com/office/powerpoint/2010/main" val="2266656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DD1BDB-3498-47EB-BB37-12CC8C43B584}" type="slidenum">
              <a:rPr lang="en-GB" smtClean="0"/>
              <a:pPr/>
              <a:t>2</a:t>
            </a:fld>
            <a:endParaRPr lang="en-GB"/>
          </a:p>
        </p:txBody>
      </p:sp>
    </p:spTree>
    <p:extLst>
      <p:ext uri="{BB962C8B-B14F-4D97-AF65-F5344CB8AC3E}">
        <p14:creationId xmlns:p14="http://schemas.microsoft.com/office/powerpoint/2010/main" val="1107776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DD1BDB-3498-47EB-BB37-12CC8C43B584}" type="slidenum">
              <a:rPr lang="en-GB" smtClean="0"/>
              <a:pPr/>
              <a:t>3</a:t>
            </a:fld>
            <a:endParaRPr lang="en-GB"/>
          </a:p>
        </p:txBody>
      </p:sp>
    </p:spTree>
    <p:extLst>
      <p:ext uri="{BB962C8B-B14F-4D97-AF65-F5344CB8AC3E}">
        <p14:creationId xmlns:p14="http://schemas.microsoft.com/office/powerpoint/2010/main" val="2879148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DD1BDB-3498-47EB-BB37-12CC8C43B584}" type="slidenum">
              <a:rPr lang="en-GB" smtClean="0"/>
              <a:pPr/>
              <a:t>4</a:t>
            </a:fld>
            <a:endParaRPr lang="en-GB"/>
          </a:p>
        </p:txBody>
      </p:sp>
    </p:spTree>
    <p:extLst>
      <p:ext uri="{BB962C8B-B14F-4D97-AF65-F5344CB8AC3E}">
        <p14:creationId xmlns:p14="http://schemas.microsoft.com/office/powerpoint/2010/main" val="1364442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DD1BDB-3498-47EB-BB37-12CC8C43B584}" type="slidenum">
              <a:rPr lang="en-GB" smtClean="0"/>
              <a:pPr/>
              <a:t>5</a:t>
            </a:fld>
            <a:endParaRPr lang="en-GB"/>
          </a:p>
        </p:txBody>
      </p:sp>
    </p:spTree>
    <p:extLst>
      <p:ext uri="{BB962C8B-B14F-4D97-AF65-F5344CB8AC3E}">
        <p14:creationId xmlns:p14="http://schemas.microsoft.com/office/powerpoint/2010/main" val="1655790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DD1BDB-3498-47EB-BB37-12CC8C43B584}" type="slidenum">
              <a:rPr lang="en-GB" smtClean="0"/>
              <a:pPr/>
              <a:t>6</a:t>
            </a:fld>
            <a:endParaRPr lang="en-GB"/>
          </a:p>
        </p:txBody>
      </p:sp>
    </p:spTree>
    <p:extLst>
      <p:ext uri="{BB962C8B-B14F-4D97-AF65-F5344CB8AC3E}">
        <p14:creationId xmlns:p14="http://schemas.microsoft.com/office/powerpoint/2010/main" val="1155948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DD1BDB-3498-47EB-BB37-12CC8C43B584}" type="slidenum">
              <a:rPr lang="en-GB" smtClean="0"/>
              <a:pPr/>
              <a:t>7</a:t>
            </a:fld>
            <a:endParaRPr lang="en-GB"/>
          </a:p>
        </p:txBody>
      </p:sp>
    </p:spTree>
    <p:extLst>
      <p:ext uri="{BB962C8B-B14F-4D97-AF65-F5344CB8AC3E}">
        <p14:creationId xmlns:p14="http://schemas.microsoft.com/office/powerpoint/2010/main" val="1910456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timing as soon as you show this slide. Only give a pack if one person from the team comes out and actually shows you the correct answer. Also, if the do not queue properly say “you must follow the instructions” and sent them back to their team. After five minutes, hand packs to any remaining teams and note who they were. Move to the next slide.</a:t>
            </a:r>
          </a:p>
        </p:txBody>
      </p:sp>
      <p:sp>
        <p:nvSpPr>
          <p:cNvPr id="4" name="Slide Number Placeholder 3"/>
          <p:cNvSpPr>
            <a:spLocks noGrp="1"/>
          </p:cNvSpPr>
          <p:nvPr>
            <p:ph type="sldNum" sz="quarter" idx="5"/>
          </p:nvPr>
        </p:nvSpPr>
        <p:spPr/>
        <p:txBody>
          <a:bodyPr/>
          <a:lstStyle/>
          <a:p>
            <a:fld id="{0CDD1BDB-3498-47EB-BB37-12CC8C43B584}" type="slidenum">
              <a:rPr lang="en-GB" smtClean="0"/>
              <a:pPr/>
              <a:t>8</a:t>
            </a:fld>
            <a:endParaRPr lang="en-GB"/>
          </a:p>
        </p:txBody>
      </p:sp>
    </p:spTree>
    <p:extLst>
      <p:ext uri="{BB962C8B-B14F-4D97-AF65-F5344CB8AC3E}">
        <p14:creationId xmlns:p14="http://schemas.microsoft.com/office/powerpoint/2010/main" val="3027658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for ten minutes, give timing warnings then move onto the next slide.</a:t>
            </a:r>
          </a:p>
        </p:txBody>
      </p:sp>
      <p:sp>
        <p:nvSpPr>
          <p:cNvPr id="4" name="Slide Number Placeholder 3"/>
          <p:cNvSpPr>
            <a:spLocks noGrp="1"/>
          </p:cNvSpPr>
          <p:nvPr>
            <p:ph type="sldNum" sz="quarter" idx="5"/>
          </p:nvPr>
        </p:nvSpPr>
        <p:spPr/>
        <p:txBody>
          <a:bodyPr/>
          <a:lstStyle/>
          <a:p>
            <a:fld id="{0CDD1BDB-3498-47EB-BB37-12CC8C43B584}" type="slidenum">
              <a:rPr lang="en-GB" smtClean="0"/>
              <a:pPr/>
              <a:t>9</a:t>
            </a:fld>
            <a:endParaRPr lang="en-GB"/>
          </a:p>
        </p:txBody>
      </p:sp>
    </p:spTree>
    <p:extLst>
      <p:ext uri="{BB962C8B-B14F-4D97-AF65-F5344CB8AC3E}">
        <p14:creationId xmlns:p14="http://schemas.microsoft.com/office/powerpoint/2010/main" val="7289333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solidFill>
            <a:schemeClr val="accent3">
              <a:lumMod val="75000"/>
            </a:schemeClr>
          </a:solidFill>
        </p:spPr>
        <p:txBody>
          <a:bodyPr/>
          <a:lstStyle>
            <a:lvl1pPr>
              <a:defRPr b="1"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baseline="0">
                <a:solidFill>
                  <a:schemeClr val="accent3">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7DCC6B-CEB1-4795-9319-352058FDA74C}" type="datetimeFigureOut">
              <a:rPr lang="en-US" smtClean="0"/>
              <a:pPr/>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5E991-48D0-4369-9745-5149952AD236}" type="slidenum">
              <a:rPr lang="en-US" smtClean="0"/>
              <a:pPr/>
              <a:t>‹#›</a:t>
            </a:fld>
            <a:endParaRPr lang="en-US"/>
          </a:p>
        </p:txBody>
      </p:sp>
      <p:pic>
        <p:nvPicPr>
          <p:cNvPr id="9" name="Picture 8">
            <a:extLst>
              <a:ext uri="{FF2B5EF4-FFF2-40B4-BE49-F238E27FC236}">
                <a16:creationId xmlns:a16="http://schemas.microsoft.com/office/drawing/2014/main" id="{CA6803C1-E613-4C0E-A5D1-D587788CAC8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50" y="5373216"/>
            <a:ext cx="1882550" cy="1299744"/>
          </a:xfrm>
          <a:prstGeom prst="rect">
            <a:avLst/>
          </a:prstGeom>
          <a:noFill/>
          <a:ln>
            <a:noFill/>
          </a:ln>
        </p:spPr>
      </p:pic>
      <p:pic>
        <p:nvPicPr>
          <p:cNvPr id="8" name="Picture 7">
            <a:extLst>
              <a:ext uri="{FF2B5EF4-FFF2-40B4-BE49-F238E27FC236}">
                <a16:creationId xmlns:a16="http://schemas.microsoft.com/office/drawing/2014/main" id="{D0423307-1A70-43CC-A542-4FE120BE3DC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79512" y="5276342"/>
            <a:ext cx="2160240" cy="1453114"/>
          </a:xfrm>
          <a:prstGeom prst="rect">
            <a:avLst/>
          </a:prstGeom>
        </p:spPr>
      </p:pic>
    </p:spTree>
    <p:extLst>
      <p:ext uri="{BB962C8B-B14F-4D97-AF65-F5344CB8AC3E}">
        <p14:creationId xmlns:p14="http://schemas.microsoft.com/office/powerpoint/2010/main" val="1027596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7DCC6B-CEB1-4795-9319-352058FDA74C}" type="datetimeFigureOut">
              <a:rPr lang="en-US" smtClean="0"/>
              <a:pPr/>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5E991-48D0-4369-9745-5149952AD236}" type="slidenum">
              <a:rPr lang="en-US" smtClean="0"/>
              <a:pPr/>
              <a:t>‹#›</a:t>
            </a:fld>
            <a:endParaRPr lang="en-US"/>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79512" y="5276342"/>
            <a:ext cx="2160240" cy="1453114"/>
          </a:xfrm>
          <a:prstGeom prst="rect">
            <a:avLst/>
          </a:prstGeom>
        </p:spPr>
      </p:pic>
      <p:pic>
        <p:nvPicPr>
          <p:cNvPr id="11" name="Picture 10">
            <a:extLst>
              <a:ext uri="{FF2B5EF4-FFF2-40B4-BE49-F238E27FC236}">
                <a16:creationId xmlns:a16="http://schemas.microsoft.com/office/drawing/2014/main" id="{CF4B74B6-3672-45A1-81D7-BA549ED54FB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50" y="5373216"/>
            <a:ext cx="1882550" cy="1299744"/>
          </a:xfrm>
          <a:prstGeom prst="rect">
            <a:avLst/>
          </a:prstGeom>
          <a:noFill/>
          <a:ln>
            <a:noFill/>
          </a:ln>
        </p:spPr>
      </p:pic>
      <p:pic>
        <p:nvPicPr>
          <p:cNvPr id="9" name="Picture 8">
            <a:extLst>
              <a:ext uri="{FF2B5EF4-FFF2-40B4-BE49-F238E27FC236}">
                <a16:creationId xmlns:a16="http://schemas.microsoft.com/office/drawing/2014/main" id="{6B6C6A8B-0DB4-4F13-9DB5-5102C503F74E}"/>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5276342"/>
            <a:ext cx="2160240" cy="1453114"/>
          </a:xfrm>
          <a:prstGeom prst="rect">
            <a:avLst/>
          </a:prstGeom>
        </p:spPr>
      </p:pic>
      <p:pic>
        <p:nvPicPr>
          <p:cNvPr id="10" name="Picture 9" descr="http://www.jackpetcheyfoundation.org.uk/uploads/images/image/New%20logo-Colour-With-Strapline%20PNG.png">
            <a:extLst>
              <a:ext uri="{FF2B5EF4-FFF2-40B4-BE49-F238E27FC236}">
                <a16:creationId xmlns:a16="http://schemas.microsoft.com/office/drawing/2014/main" id="{60CCF270-7058-488C-8002-511DB4844FF3}"/>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56176" y="5427353"/>
            <a:ext cx="2825874" cy="1175729"/>
          </a:xfrm>
          <a:prstGeom prst="rect">
            <a:avLst/>
          </a:prstGeom>
          <a:noFill/>
          <a:ln>
            <a:noFill/>
          </a:ln>
        </p:spPr>
      </p:pic>
      <p:sp>
        <p:nvSpPr>
          <p:cNvPr id="12" name="Rectangle 11">
            <a:extLst>
              <a:ext uri="{FF2B5EF4-FFF2-40B4-BE49-F238E27FC236}">
                <a16:creationId xmlns:a16="http://schemas.microsoft.com/office/drawing/2014/main" id="{8FCF8023-82C6-4990-B90D-B2D4B115A7CA}"/>
              </a:ext>
            </a:extLst>
          </p:cNvPr>
          <p:cNvSpPr/>
          <p:nvPr userDrawn="1"/>
        </p:nvSpPr>
        <p:spPr>
          <a:xfrm>
            <a:off x="2627784" y="5517232"/>
            <a:ext cx="3279295" cy="954107"/>
          </a:xfrm>
          <a:prstGeom prst="rect">
            <a:avLst/>
          </a:prstGeom>
        </p:spPr>
        <p:txBody>
          <a:bodyPr wrap="none">
            <a:spAutoFit/>
          </a:bodyPr>
          <a:lstStyle/>
          <a:p>
            <a:pPr algn="ctr"/>
            <a:r>
              <a:rPr lang="en-US" sz="2800" b="1" dirty="0"/>
              <a:t>Count on Us </a:t>
            </a:r>
          </a:p>
          <a:p>
            <a:pPr algn="ctr"/>
            <a:r>
              <a:rPr lang="en-US" sz="2800" b="1" dirty="0"/>
              <a:t>Secondary Challenge</a:t>
            </a:r>
          </a:p>
        </p:txBody>
      </p:sp>
    </p:spTree>
    <p:extLst>
      <p:ext uri="{BB962C8B-B14F-4D97-AF65-F5344CB8AC3E}">
        <p14:creationId xmlns:p14="http://schemas.microsoft.com/office/powerpoint/2010/main" val="2461387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7DCC6B-CEB1-4795-9319-352058FDA74C}" type="datetimeFigureOut">
              <a:rPr lang="en-US" smtClean="0"/>
              <a:pPr/>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5E991-48D0-4369-9745-5149952AD236}" type="slidenum">
              <a:rPr lang="en-US" smtClean="0"/>
              <a:pPr/>
              <a:t>‹#›</a:t>
            </a:fld>
            <a:endParaRPr lang="en-US"/>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79512" y="5276342"/>
            <a:ext cx="2160240" cy="1453114"/>
          </a:xfrm>
          <a:prstGeom prst="rect">
            <a:avLst/>
          </a:prstGeom>
        </p:spPr>
      </p:pic>
      <p:pic>
        <p:nvPicPr>
          <p:cNvPr id="11" name="Picture 10">
            <a:extLst>
              <a:ext uri="{FF2B5EF4-FFF2-40B4-BE49-F238E27FC236}">
                <a16:creationId xmlns:a16="http://schemas.microsoft.com/office/drawing/2014/main" id="{5AA83995-AD56-4214-9EAA-FD9B3149A38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50" y="5373216"/>
            <a:ext cx="1882550" cy="1299744"/>
          </a:xfrm>
          <a:prstGeom prst="rect">
            <a:avLst/>
          </a:prstGeom>
          <a:noFill/>
          <a:ln>
            <a:noFill/>
          </a:ln>
        </p:spPr>
      </p:pic>
    </p:spTree>
    <p:extLst>
      <p:ext uri="{BB962C8B-B14F-4D97-AF65-F5344CB8AC3E}">
        <p14:creationId xmlns:p14="http://schemas.microsoft.com/office/powerpoint/2010/main" val="427925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2835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solidFill>
            <a:srgbClr val="114C8F"/>
          </a:solidFill>
        </p:spPr>
        <p:txBody>
          <a:bodyPr/>
          <a:lstStyle>
            <a:lvl1pPr>
              <a:defRPr b="1" baseline="0">
                <a:solidFill>
                  <a:schemeClr val="bg1"/>
                </a:solidFill>
                <a:latin typeface="Gill Sans MT" panose="020B0502020104020203"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baseline="0">
                <a:solidFill>
                  <a:schemeClr val="accent3">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A7DCC6B-CEB1-4795-9319-352058FDA74C}" type="datetimeFigureOut">
              <a:rPr lang="en-US" smtClean="0"/>
              <a:pPr/>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5E991-48D0-4369-9745-5149952AD2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p:spPr>
        <p:txBody>
          <a:bodyPr/>
          <a:lstStyle>
            <a:lvl1pPr>
              <a:defRPr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3701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7DCC6B-CEB1-4795-9319-352058FDA74C}" type="datetimeFigureOut">
              <a:rPr lang="en-US" smtClean="0"/>
              <a:pPr/>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5E991-48D0-4369-9745-5149952AD236}" type="slidenum">
              <a:rPr lang="en-US" smtClean="0"/>
              <a:pPr/>
              <a:t>‹#›</a:t>
            </a:fld>
            <a:endParaRPr lang="en-US"/>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79512" y="5276342"/>
            <a:ext cx="2160240" cy="1453114"/>
          </a:xfrm>
          <a:prstGeom prst="rect">
            <a:avLst/>
          </a:prstGeom>
        </p:spPr>
      </p:pic>
      <p:pic>
        <p:nvPicPr>
          <p:cNvPr id="11" name="Picture 10">
            <a:extLst>
              <a:ext uri="{FF2B5EF4-FFF2-40B4-BE49-F238E27FC236}">
                <a16:creationId xmlns:a16="http://schemas.microsoft.com/office/drawing/2014/main" id="{72F4CA41-DABC-4B93-AA0D-5EF301DBAFD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50" y="5373216"/>
            <a:ext cx="1882550" cy="1299744"/>
          </a:xfrm>
          <a:prstGeom prst="rect">
            <a:avLst/>
          </a:prstGeom>
          <a:noFill/>
          <a:ln>
            <a:noFill/>
          </a:ln>
        </p:spPr>
      </p:pic>
    </p:spTree>
    <p:extLst>
      <p:ext uri="{BB962C8B-B14F-4D97-AF65-F5344CB8AC3E}">
        <p14:creationId xmlns:p14="http://schemas.microsoft.com/office/powerpoint/2010/main" val="2346602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7DCC6B-CEB1-4795-9319-352058FDA74C}" type="datetimeFigureOut">
              <a:rPr lang="en-US" smtClean="0"/>
              <a:pPr/>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5E991-48D0-4369-9745-5149952AD236}" type="slidenum">
              <a:rPr lang="en-US" smtClean="0"/>
              <a:pPr/>
              <a:t>‹#›</a:t>
            </a:fld>
            <a:endParaRPr lang="en-US"/>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79512" y="5276342"/>
            <a:ext cx="2160240" cy="1453114"/>
          </a:xfrm>
          <a:prstGeom prst="rect">
            <a:avLst/>
          </a:prstGeom>
        </p:spPr>
      </p:pic>
      <p:pic>
        <p:nvPicPr>
          <p:cNvPr id="11" name="Picture 10">
            <a:extLst>
              <a:ext uri="{FF2B5EF4-FFF2-40B4-BE49-F238E27FC236}">
                <a16:creationId xmlns:a16="http://schemas.microsoft.com/office/drawing/2014/main" id="{24817760-4091-4BC0-B002-6D9D10166B5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50" y="5373216"/>
            <a:ext cx="1882550" cy="1299744"/>
          </a:xfrm>
          <a:prstGeom prst="rect">
            <a:avLst/>
          </a:prstGeom>
          <a:noFill/>
          <a:ln>
            <a:noFill/>
          </a:ln>
        </p:spPr>
      </p:pic>
    </p:spTree>
    <p:extLst>
      <p:ext uri="{BB962C8B-B14F-4D97-AF65-F5344CB8AC3E}">
        <p14:creationId xmlns:p14="http://schemas.microsoft.com/office/powerpoint/2010/main" val="167889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p:spPr>
        <p:txBody>
          <a:bodyPr/>
          <a:lstStyle>
            <a:lvl1pPr>
              <a:defRPr baseline="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1"/>
            <a:ext cx="4038600" cy="37730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37730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7DCC6B-CEB1-4795-9319-352058FDA74C}" type="datetimeFigureOut">
              <a:rPr lang="en-US" smtClean="0"/>
              <a:pPr/>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5E991-48D0-4369-9745-5149952AD236}" type="slidenum">
              <a:rPr lang="en-US" smtClean="0"/>
              <a:pPr/>
              <a:t>‹#›</a:t>
            </a:fld>
            <a:endParaRPr lang="en-US"/>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179512" y="5276342"/>
            <a:ext cx="2160240" cy="1453114"/>
          </a:xfrm>
          <a:prstGeom prst="rect">
            <a:avLst/>
          </a:prstGeom>
        </p:spPr>
      </p:pic>
      <p:pic>
        <p:nvPicPr>
          <p:cNvPr id="12" name="Picture 11">
            <a:extLst>
              <a:ext uri="{FF2B5EF4-FFF2-40B4-BE49-F238E27FC236}">
                <a16:creationId xmlns:a16="http://schemas.microsoft.com/office/drawing/2014/main" id="{C74606C2-2B98-403B-873D-F5FA38A1C58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50" y="5373216"/>
            <a:ext cx="1882550" cy="1299744"/>
          </a:xfrm>
          <a:prstGeom prst="rect">
            <a:avLst/>
          </a:prstGeom>
          <a:noFill/>
          <a:ln>
            <a:noFill/>
          </a:ln>
        </p:spPr>
      </p:pic>
    </p:spTree>
    <p:extLst>
      <p:ext uri="{BB962C8B-B14F-4D97-AF65-F5344CB8AC3E}">
        <p14:creationId xmlns:p14="http://schemas.microsoft.com/office/powerpoint/2010/main" val="382543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p:spPr>
        <p:txBody>
          <a:bodyPr/>
          <a:lstStyle>
            <a:lvl1pPr>
              <a:defRPr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1983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1983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7DCC6B-CEB1-4795-9319-352058FDA74C}" type="datetimeFigureOut">
              <a:rPr lang="en-US" smtClean="0"/>
              <a:pPr/>
              <a:t>3/21/2022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D5E991-48D0-4369-9745-5149952AD236}" type="slidenum">
              <a:rPr lang="en-US" smtClean="0"/>
              <a:pPr/>
              <a:t>‹#›</a:t>
            </a:fld>
            <a:endParaRPr lang="en-US"/>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179512" y="5276342"/>
            <a:ext cx="2160240" cy="1453114"/>
          </a:xfrm>
          <a:prstGeom prst="rect">
            <a:avLst/>
          </a:prstGeom>
        </p:spPr>
      </p:pic>
      <p:pic>
        <p:nvPicPr>
          <p:cNvPr id="14" name="Picture 13">
            <a:extLst>
              <a:ext uri="{FF2B5EF4-FFF2-40B4-BE49-F238E27FC236}">
                <a16:creationId xmlns:a16="http://schemas.microsoft.com/office/drawing/2014/main" id="{854D26FF-E0E7-434E-B468-4A1434BE239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50" y="5373216"/>
            <a:ext cx="1882550" cy="1299744"/>
          </a:xfrm>
          <a:prstGeom prst="rect">
            <a:avLst/>
          </a:prstGeom>
          <a:noFill/>
          <a:ln>
            <a:noFill/>
          </a:ln>
        </p:spPr>
      </p:pic>
    </p:spTree>
    <p:extLst>
      <p:ext uri="{BB962C8B-B14F-4D97-AF65-F5344CB8AC3E}">
        <p14:creationId xmlns:p14="http://schemas.microsoft.com/office/powerpoint/2010/main" val="323676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p:spPr>
        <p:txBody>
          <a:bodyPr/>
          <a:lstStyle>
            <a:lvl1pPr>
              <a:defRPr baseline="0">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7DCC6B-CEB1-4795-9319-352058FDA74C}" type="datetimeFigureOut">
              <a:rPr lang="en-US" smtClean="0"/>
              <a:pPr/>
              <a:t>3/21/2022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D5E991-48D0-4369-9745-5149952AD236}" type="slidenum">
              <a:rPr lang="en-US" smtClean="0"/>
              <a:pPr/>
              <a:t>‹#›</a:t>
            </a:fld>
            <a:endParaRPr lang="en-US"/>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79512" y="5276342"/>
            <a:ext cx="2160240" cy="1453114"/>
          </a:xfrm>
          <a:prstGeom prst="rect">
            <a:avLst/>
          </a:prstGeom>
        </p:spPr>
      </p:pic>
      <p:pic>
        <p:nvPicPr>
          <p:cNvPr id="10" name="Picture 9">
            <a:extLst>
              <a:ext uri="{FF2B5EF4-FFF2-40B4-BE49-F238E27FC236}">
                <a16:creationId xmlns:a16="http://schemas.microsoft.com/office/drawing/2014/main" id="{5B126455-FC1B-4F38-8827-244642242CC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50" y="5373216"/>
            <a:ext cx="1882550" cy="1299744"/>
          </a:xfrm>
          <a:prstGeom prst="rect">
            <a:avLst/>
          </a:prstGeom>
          <a:noFill/>
          <a:ln>
            <a:noFill/>
          </a:ln>
        </p:spPr>
      </p:pic>
    </p:spTree>
    <p:extLst>
      <p:ext uri="{BB962C8B-B14F-4D97-AF65-F5344CB8AC3E}">
        <p14:creationId xmlns:p14="http://schemas.microsoft.com/office/powerpoint/2010/main" val="1262663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DCC6B-CEB1-4795-9319-352058FDA74C}" type="datetimeFigureOut">
              <a:rPr lang="en-US" smtClean="0"/>
              <a:pPr/>
              <a:t>3/21/2022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D5E991-48D0-4369-9745-5149952AD236}" type="slidenum">
              <a:rPr lang="en-US" smtClean="0"/>
              <a:t>‹#›</a:t>
            </a:fld>
            <a:endParaRPr lang="en-US"/>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79512" y="5276342"/>
            <a:ext cx="2160240" cy="1453114"/>
          </a:xfrm>
          <a:prstGeom prst="rect">
            <a:avLst/>
          </a:prstGeom>
        </p:spPr>
      </p:pic>
      <p:pic>
        <p:nvPicPr>
          <p:cNvPr id="9" name="Picture 8">
            <a:extLst>
              <a:ext uri="{FF2B5EF4-FFF2-40B4-BE49-F238E27FC236}">
                <a16:creationId xmlns:a16="http://schemas.microsoft.com/office/drawing/2014/main" id="{BEBBEC45-2DE5-4CDE-B688-C8E4F03D101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50" y="5373216"/>
            <a:ext cx="1882550" cy="1299744"/>
          </a:xfrm>
          <a:prstGeom prst="rect">
            <a:avLst/>
          </a:prstGeom>
          <a:noFill/>
          <a:ln>
            <a:noFill/>
          </a:ln>
        </p:spPr>
      </p:pic>
    </p:spTree>
    <p:extLst>
      <p:ext uri="{BB962C8B-B14F-4D97-AF65-F5344CB8AC3E}">
        <p14:creationId xmlns:p14="http://schemas.microsoft.com/office/powerpoint/2010/main" val="396576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10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7DCC6B-CEB1-4795-9319-352058FDA74C}" type="datetimeFigureOut">
              <a:rPr lang="en-US" smtClean="0"/>
              <a:pPr/>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5E991-48D0-4369-9745-5149952AD236}" type="slidenum">
              <a:rPr lang="en-US" smtClean="0"/>
              <a:pPr/>
              <a:t>‹#›</a:t>
            </a:fld>
            <a:endParaRPr lang="en-US"/>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179512" y="5276342"/>
            <a:ext cx="2160240" cy="1453114"/>
          </a:xfrm>
          <a:prstGeom prst="rect">
            <a:avLst/>
          </a:prstGeom>
        </p:spPr>
      </p:pic>
      <p:pic>
        <p:nvPicPr>
          <p:cNvPr id="12" name="Picture 11">
            <a:extLst>
              <a:ext uri="{FF2B5EF4-FFF2-40B4-BE49-F238E27FC236}">
                <a16:creationId xmlns:a16="http://schemas.microsoft.com/office/drawing/2014/main" id="{65A7A5B4-4CA2-41C0-B686-6A7C405493A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50" y="5373216"/>
            <a:ext cx="1882550" cy="1299744"/>
          </a:xfrm>
          <a:prstGeom prst="rect">
            <a:avLst/>
          </a:prstGeom>
          <a:noFill/>
          <a:ln>
            <a:noFill/>
          </a:ln>
        </p:spPr>
      </p:pic>
    </p:spTree>
    <p:extLst>
      <p:ext uri="{BB962C8B-B14F-4D97-AF65-F5344CB8AC3E}">
        <p14:creationId xmlns:p14="http://schemas.microsoft.com/office/powerpoint/2010/main" val="31390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DCC6B-CEB1-4795-9319-352058FDA74C}" type="datetimeFigureOut">
              <a:rPr lang="en-US" smtClean="0"/>
              <a:pPr/>
              <a:t>3/21/2022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5E991-48D0-4369-9745-5149952AD236}" type="slidenum">
              <a:rPr lang="en-US" smtClean="0"/>
              <a:pPr/>
              <a:t>‹#›</a:t>
            </a:fld>
            <a:endParaRPr lang="en-US"/>
          </a:p>
        </p:txBody>
      </p:sp>
      <p:grpSp>
        <p:nvGrpSpPr>
          <p:cNvPr id="7" name="Group 7">
            <a:extLst>
              <a:ext uri="{FF2B5EF4-FFF2-40B4-BE49-F238E27FC236}">
                <a16:creationId xmlns:a16="http://schemas.microsoft.com/office/drawing/2014/main" id="{06D0AA13-7190-4442-8EF0-B90BAF57279C}"/>
              </a:ext>
            </a:extLst>
          </p:cNvPr>
          <p:cNvGrpSpPr>
            <a:grpSpLocks/>
          </p:cNvGrpSpPr>
          <p:nvPr userDrawn="1"/>
        </p:nvGrpSpPr>
        <p:grpSpPr bwMode="auto">
          <a:xfrm>
            <a:off x="-108520" y="4869160"/>
            <a:ext cx="2016224" cy="1988840"/>
            <a:chOff x="7" y="14310"/>
            <a:chExt cx="2520" cy="2520"/>
          </a:xfrm>
        </p:grpSpPr>
        <p:sp>
          <p:nvSpPr>
            <p:cNvPr id="8" name="Diagonal Stripe 5">
              <a:extLst>
                <a:ext uri="{FF2B5EF4-FFF2-40B4-BE49-F238E27FC236}">
                  <a16:creationId xmlns:a16="http://schemas.microsoft.com/office/drawing/2014/main" id="{E10500D2-694A-4250-9A12-914E68DF0949}"/>
                </a:ext>
              </a:extLst>
            </p:cNvPr>
            <p:cNvSpPr>
              <a:spLocks/>
            </p:cNvSpPr>
            <p:nvPr/>
          </p:nvSpPr>
          <p:spPr bwMode="auto">
            <a:xfrm flipH="1">
              <a:off x="7" y="14931"/>
              <a:ext cx="1895" cy="1895"/>
            </a:xfrm>
            <a:custGeom>
              <a:avLst/>
              <a:gdLst>
                <a:gd name="T0" fmla="*/ 0 w 1981200"/>
                <a:gd name="T1" fmla="*/ 1203325 h 1981268"/>
                <a:gd name="T2" fmla="*/ 1203325 w 1981200"/>
                <a:gd name="T3" fmla="*/ 0 h 1981268"/>
                <a:gd name="T4" fmla="*/ 1203325 w 1981200"/>
                <a:gd name="T5" fmla="*/ 606208 h 1981268"/>
                <a:gd name="T6" fmla="*/ 597661 w 1981200"/>
                <a:gd name="T7" fmla="*/ 1203325 h 1981268"/>
                <a:gd name="T8" fmla="*/ 0 w 1981200"/>
                <a:gd name="T9" fmla="*/ 1203325 h 19812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1200" h="1981268">
                  <a:moveTo>
                    <a:pt x="0" y="1981268"/>
                  </a:moveTo>
                  <a:lnTo>
                    <a:pt x="1981200" y="0"/>
                  </a:lnTo>
                  <a:lnTo>
                    <a:pt x="1981200" y="998118"/>
                  </a:lnTo>
                  <a:lnTo>
                    <a:pt x="984012" y="1981268"/>
                  </a:lnTo>
                  <a:lnTo>
                    <a:pt x="0" y="1981268"/>
                  </a:lnTo>
                  <a:close/>
                </a:path>
              </a:pathLst>
            </a:custGeom>
            <a:solidFill>
              <a:srgbClr val="FFB50C"/>
            </a:solidFill>
            <a:ln>
              <a:noFill/>
            </a:ln>
            <a:extLst>
              <a:ext uri="{91240B29-F687-4F45-9708-019B960494DF}">
                <a14:hiddenLine xmlns:a14="http://schemas.microsoft.com/office/drawing/2010/main" w="9525" cap="flat" cmpd="sng" algn="ctr">
                  <a:solidFill>
                    <a:srgbClr val="000000"/>
                  </a:solidFill>
                  <a:prstDash val="solid"/>
                  <a:round/>
                  <a:headEnd/>
                  <a:tailEnd/>
                </a14:hiddenLine>
              </a:ext>
            </a:extLst>
          </p:spPr>
          <p:txBody>
            <a:bodyPr vert="horz" wrap="square" lIns="91440" tIns="45720" rIns="91440" bIns="45720" numCol="1" anchor="ctr" anchorCtr="0" compatLnSpc="1">
              <a:prstTxWarp prst="textNoShape">
                <a:avLst/>
              </a:prstTxWarp>
            </a:bodyPr>
            <a:lstStyle/>
            <a:p>
              <a:endParaRPr lang="en-GB"/>
            </a:p>
          </p:txBody>
        </p:sp>
        <p:sp>
          <p:nvSpPr>
            <p:cNvPr id="9" name="Diagonal Stripe 5">
              <a:extLst>
                <a:ext uri="{FF2B5EF4-FFF2-40B4-BE49-F238E27FC236}">
                  <a16:creationId xmlns:a16="http://schemas.microsoft.com/office/drawing/2014/main" id="{76F539BD-B8D6-4833-A9C5-F650CCE76BF5}"/>
                </a:ext>
              </a:extLst>
            </p:cNvPr>
            <p:cNvSpPr>
              <a:spLocks/>
            </p:cNvSpPr>
            <p:nvPr/>
          </p:nvSpPr>
          <p:spPr bwMode="auto">
            <a:xfrm flipH="1">
              <a:off x="7" y="14310"/>
              <a:ext cx="2520" cy="2520"/>
            </a:xfrm>
            <a:custGeom>
              <a:avLst/>
              <a:gdLst>
                <a:gd name="T0" fmla="*/ 0 w 1981200"/>
                <a:gd name="T1" fmla="*/ 1600200 h 1981268"/>
                <a:gd name="T2" fmla="*/ 1600200 w 1981200"/>
                <a:gd name="T3" fmla="*/ 0 h 1981268"/>
                <a:gd name="T4" fmla="*/ 1600200 w 1981200"/>
                <a:gd name="T5" fmla="*/ 533400 h 1981268"/>
                <a:gd name="T6" fmla="*/ 533400 w 1981200"/>
                <a:gd name="T7" fmla="*/ 1600200 h 1981268"/>
                <a:gd name="T8" fmla="*/ 0 w 1981200"/>
                <a:gd name="T9" fmla="*/ 1600200 h 19812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1200" h="1981268">
                  <a:moveTo>
                    <a:pt x="0" y="1981268"/>
                  </a:moveTo>
                  <a:lnTo>
                    <a:pt x="1981200" y="0"/>
                  </a:lnTo>
                  <a:lnTo>
                    <a:pt x="1981200" y="660423"/>
                  </a:lnTo>
                  <a:lnTo>
                    <a:pt x="660400" y="1981268"/>
                  </a:lnTo>
                  <a:lnTo>
                    <a:pt x="0" y="1981268"/>
                  </a:lnTo>
                  <a:close/>
                </a:path>
              </a:pathLst>
            </a:custGeom>
            <a:solidFill>
              <a:srgbClr val="EE1C6D"/>
            </a:solidFill>
            <a:ln>
              <a:noFill/>
            </a:ln>
            <a:extLst>
              <a:ext uri="{91240B29-F687-4F45-9708-019B960494DF}">
                <a14:hiddenLine xmlns:a14="http://schemas.microsoft.com/office/drawing/2010/main" w="9525" cap="flat" cmpd="sng" algn="ctr">
                  <a:solidFill>
                    <a:srgbClr val="000000"/>
                  </a:solidFill>
                  <a:prstDash val="solid"/>
                  <a:round/>
                  <a:headEnd/>
                  <a:tailEnd/>
                </a14:hiddenLine>
              </a:ext>
            </a:extLst>
          </p:spPr>
          <p:txBody>
            <a:bodyPr vert="horz" wrap="square" lIns="91440" tIns="45720" rIns="91440" bIns="45720" numCol="1" anchor="ctr" anchorCtr="0" compatLnSpc="1">
              <a:prstTxWarp prst="textNoShape">
                <a:avLst/>
              </a:prstTxWarp>
            </a:bodyPr>
            <a:lstStyle/>
            <a:p>
              <a:endParaRPr lang="en-GB"/>
            </a:p>
          </p:txBody>
        </p:sp>
      </p:grpSp>
      <p:pic>
        <p:nvPicPr>
          <p:cNvPr id="10" name="Picture 23" descr="U:\MAYORS FUND\Logo\Current MFL Logo.png">
            <a:extLst>
              <a:ext uri="{FF2B5EF4-FFF2-40B4-BE49-F238E27FC236}">
                <a16:creationId xmlns:a16="http://schemas.microsoft.com/office/drawing/2014/main" id="{56D92CE7-DE5C-4386-AF61-3E9FB419C65A}"/>
              </a:ext>
            </a:extLst>
          </p:cNvPr>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t="10104"/>
          <a:stretch/>
        </p:blipFill>
        <p:spPr bwMode="auto">
          <a:xfrm>
            <a:off x="7380312" y="5841400"/>
            <a:ext cx="1584176" cy="95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picture containing food&#10;&#10;Description automatically generated">
            <a:extLst>
              <a:ext uri="{FF2B5EF4-FFF2-40B4-BE49-F238E27FC236}">
                <a16:creationId xmlns:a16="http://schemas.microsoft.com/office/drawing/2014/main" id="{C754972D-C551-4226-BFA7-AB186CD1D47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623520" y="5658602"/>
            <a:ext cx="1756792" cy="1171195"/>
          </a:xfrm>
          <a:prstGeom prst="rect">
            <a:avLst/>
          </a:prstGeom>
        </p:spPr>
      </p:pic>
    </p:spTree>
    <p:extLst>
      <p:ext uri="{BB962C8B-B14F-4D97-AF65-F5344CB8AC3E}">
        <p14:creationId xmlns:p14="http://schemas.microsoft.com/office/powerpoint/2010/main" val="24618514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4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6041486"/>
            <a:ext cx="9180512" cy="535668"/>
          </a:xfrm>
          <a:prstGeom prst="rect">
            <a:avLst/>
          </a:prstGeom>
          <a:solidFill>
            <a:srgbClr val="114C8F">
              <a:alpha val="74902"/>
            </a:srgbClr>
          </a:solidFill>
        </p:spPr>
        <p:txBody>
          <a:bodyPr anchor="ctr" anchorCtr="0">
            <a:noAutofit/>
          </a:bodyPr>
          <a:lstStyle>
            <a:lvl1pPr marL="0" marR="0" indent="0" algn="ctr" defTabSz="914400" rtl="0" eaLnBrk="1" fontAlgn="base" latinLnBrk="0" hangingPunct="1">
              <a:lnSpc>
                <a:spcPct val="100000"/>
              </a:lnSpc>
              <a:spcBef>
                <a:spcPct val="0"/>
              </a:spcBef>
              <a:spcAft>
                <a:spcPts val="1000"/>
              </a:spcAft>
              <a:buNone/>
              <a:tabLst/>
              <a:defRPr sz="4000" kern="1200">
                <a:solidFill>
                  <a:srgbClr val="00AEEF"/>
                </a:solidFill>
                <a:latin typeface="+mj-lt"/>
                <a:ea typeface="+mj-ea"/>
                <a:cs typeface="+mj-cs"/>
              </a:defRPr>
            </a:lvl1pPr>
          </a:lstStyle>
          <a:p>
            <a:r>
              <a:rPr lang="en-GB" sz="3600" b="1" dirty="0">
                <a:solidFill>
                  <a:schemeClr val="bg1"/>
                </a:solidFill>
              </a:rPr>
              <a:t>SCHOOL TOURNAMENT</a:t>
            </a:r>
            <a:endParaRPr lang="en-GB" dirty="0">
              <a:solidFill>
                <a:schemeClr val="bg1"/>
              </a:solidFill>
            </a:endParaRPr>
          </a:p>
        </p:txBody>
      </p:sp>
      <p:pic>
        <p:nvPicPr>
          <p:cNvPr id="7" name="Picture 6" descr="A picture containing text, bottle&#10;&#10;Description automatically generated">
            <a:extLst>
              <a:ext uri="{FF2B5EF4-FFF2-40B4-BE49-F238E27FC236}">
                <a16:creationId xmlns:a16="http://schemas.microsoft.com/office/drawing/2014/main" id="{644E4DF7-0A49-469A-83B9-FA9C28F75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95" y="116632"/>
            <a:ext cx="8958701" cy="6146622"/>
          </a:xfrm>
          <a:prstGeom prst="rect">
            <a:avLst/>
          </a:prstGeom>
        </p:spPr>
      </p:pic>
    </p:spTree>
    <p:extLst>
      <p:ext uri="{BB962C8B-B14F-4D97-AF65-F5344CB8AC3E}">
        <p14:creationId xmlns:p14="http://schemas.microsoft.com/office/powerpoint/2010/main" val="4144229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57BE31B-1273-4B48-84D4-67B3E1436970}"/>
              </a:ext>
            </a:extLst>
          </p:cNvPr>
          <p:cNvGrpSpPr/>
          <p:nvPr/>
        </p:nvGrpSpPr>
        <p:grpSpPr>
          <a:xfrm>
            <a:off x="4722913" y="2990068"/>
            <a:ext cx="3737519" cy="3479009"/>
            <a:chOff x="4349902" y="3278100"/>
            <a:chExt cx="3737519" cy="3479009"/>
          </a:xfrm>
        </p:grpSpPr>
        <p:pic>
          <p:nvPicPr>
            <p:cNvPr id="6" name="Picture 5">
              <a:extLst>
                <a:ext uri="{FF2B5EF4-FFF2-40B4-BE49-F238E27FC236}">
                  <a16:creationId xmlns:a16="http://schemas.microsoft.com/office/drawing/2014/main" id="{46B6EDF6-1E3C-4F29-B748-8DC14786B0E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9902" y="4908289"/>
              <a:ext cx="1664150" cy="1848820"/>
            </a:xfrm>
            <a:prstGeom prst="rect">
              <a:avLst/>
            </a:prstGeom>
            <a:noFill/>
            <a:ln>
              <a:noFill/>
            </a:ln>
          </p:spPr>
        </p:pic>
        <p:sp>
          <p:nvSpPr>
            <p:cNvPr id="7" name="Speech Bubble: Rectangle with Corners Rounded 6">
              <a:extLst>
                <a:ext uri="{FF2B5EF4-FFF2-40B4-BE49-F238E27FC236}">
                  <a16:creationId xmlns:a16="http://schemas.microsoft.com/office/drawing/2014/main" id="{03E8286E-0233-4D12-A340-15089A4E09A9}"/>
                </a:ext>
              </a:extLst>
            </p:cNvPr>
            <p:cNvSpPr/>
            <p:nvPr/>
          </p:nvSpPr>
          <p:spPr>
            <a:xfrm>
              <a:off x="5481491" y="3278100"/>
              <a:ext cx="2605930" cy="1453643"/>
            </a:xfrm>
            <a:prstGeom prst="wedgeRoundRectCallout">
              <a:avLst>
                <a:gd name="adj1" fmla="val -41698"/>
                <a:gd name="adj2" fmla="val 7336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4000"/>
                </a:lnSpc>
              </a:pPr>
              <a:r>
                <a:rPr lang="en-GB" sz="2000" dirty="0">
                  <a:solidFill>
                    <a:srgbClr val="000000"/>
                  </a:solidFill>
                  <a:latin typeface="LiteraturnayaC" panose="02000503080000020004" pitchFamily="2" charset="-52"/>
                  <a:cs typeface="Times New Roman" panose="02020603050405020304" pitchFamily="18" charset="0"/>
                </a:rPr>
                <a:t>Time to ring Scotland Yard I think, Watson. </a:t>
              </a:r>
            </a:p>
            <a:p>
              <a:pPr>
                <a:lnSpc>
                  <a:spcPct val="114000"/>
                </a:lnSpc>
              </a:pPr>
              <a:r>
                <a:rPr lang="en-GB" sz="2000" dirty="0">
                  <a:solidFill>
                    <a:srgbClr val="000000"/>
                  </a:solidFill>
                  <a:latin typeface="LiteraturnayaC" panose="02000503080000020004" pitchFamily="2" charset="-52"/>
                  <a:cs typeface="Times New Roman" panose="02020603050405020304" pitchFamily="18" charset="0"/>
                </a:rPr>
                <a:t>Now what is the number?</a:t>
              </a:r>
            </a:p>
          </p:txBody>
        </p:sp>
      </p:grpSp>
      <p:pic>
        <p:nvPicPr>
          <p:cNvPr id="2054" name="Picture 6">
            <a:extLst>
              <a:ext uri="{FF2B5EF4-FFF2-40B4-BE49-F238E27FC236}">
                <a16:creationId xmlns:a16="http://schemas.microsoft.com/office/drawing/2014/main" id="{C6E1E1B4-8E08-4DD5-AD06-1BF0A760B3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138286"/>
            <a:ext cx="1664150" cy="261826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1CBC3134-F0C4-4303-99CC-EEEEB3C6A9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80" y="4321942"/>
            <a:ext cx="3617332" cy="225178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6DDB5E5B-C8FE-4A07-A3F5-FFAB603DB6C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242635"/>
            <a:ext cx="1904782" cy="357301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47F1B56D-C1D6-46CB-914D-094C224027FD}"/>
                  </a:ext>
                </a:extLst>
              </p:cNvPr>
              <p:cNvSpPr txBox="1"/>
              <p:nvPr/>
            </p:nvSpPr>
            <p:spPr>
              <a:xfrm>
                <a:off x="2709144" y="330585"/>
                <a:ext cx="2845844" cy="3231141"/>
              </a:xfrm>
              <a:prstGeom prst="rect">
                <a:avLst/>
              </a:prstGeom>
              <a:noFill/>
            </p:spPr>
            <p:txBody>
              <a:bodyPr wrap="none" rtlCol="0">
                <a:spAutoFit/>
              </a:bodyPr>
              <a:lstStyle/>
              <a:p>
                <a:pPr>
                  <a:lnSpc>
                    <a:spcPct val="200000"/>
                  </a:lnSpc>
                </a:pPr>
                <a14:m>
                  <m:oMathPara xmlns:m="http://schemas.openxmlformats.org/officeDocument/2006/math">
                    <m:oMathParaPr>
                      <m:jc m:val="centerGroup"/>
                    </m:oMathParaPr>
                    <m:oMath xmlns:m="http://schemas.openxmlformats.org/officeDocument/2006/math">
                      <m:sSup>
                        <m:sSupPr>
                          <m:ctrlPr>
                            <a:rPr lang="en-GB" sz="2000" i="1" smtClean="0">
                              <a:latin typeface="Cambria Math" panose="02040503050406030204" pitchFamily="18" charset="0"/>
                            </a:rPr>
                          </m:ctrlPr>
                        </m:sSupPr>
                        <m:e>
                          <m:r>
                            <a:rPr lang="en-GB" sz="2000" b="0" i="1" smtClean="0">
                              <a:latin typeface="Cambria Math" panose="02040503050406030204" pitchFamily="18" charset="0"/>
                            </a:rPr>
                            <m:t>𝑎</m:t>
                          </m:r>
                        </m:e>
                        <m:sup>
                          <m:r>
                            <a:rPr lang="en-GB" sz="2000" b="0" i="1" smtClean="0">
                              <a:latin typeface="Cambria Math" panose="02040503050406030204" pitchFamily="18" charset="0"/>
                            </a:rPr>
                            <m:t>7</m:t>
                          </m:r>
                        </m:sup>
                      </m:sSup>
                      <m:r>
                        <a:rPr lang="en-GB" sz="2000" i="1" smtClean="0">
                          <a:latin typeface="Cambria Math" panose="02040503050406030204" pitchFamily="18" charset="0"/>
                          <a:ea typeface="Cambria Math" panose="02040503050406030204" pitchFamily="18" charset="0"/>
                        </a:rPr>
                        <m:t>×</m:t>
                      </m:r>
                      <m:sSup>
                        <m:sSupPr>
                          <m:ctrlPr>
                            <a:rPr lang="en-GB" sz="2000" i="1" smtClean="0">
                              <a:latin typeface="Cambria Math" panose="02040503050406030204" pitchFamily="18" charset="0"/>
                              <a:ea typeface="Cambria Math" panose="02040503050406030204" pitchFamily="18" charset="0"/>
                            </a:rPr>
                          </m:ctrlPr>
                        </m:sSupPr>
                        <m:e>
                          <m:r>
                            <a:rPr lang="en-GB" sz="2000" b="0" i="1" smtClean="0">
                              <a:latin typeface="Cambria Math" panose="02040503050406030204" pitchFamily="18" charset="0"/>
                              <a:ea typeface="Cambria Math" panose="02040503050406030204" pitchFamily="18" charset="0"/>
                            </a:rPr>
                            <m:t>𝑎</m:t>
                          </m:r>
                        </m:e>
                        <m:sup>
                          <m:r>
                            <a:rPr lang="en-GB" sz="2000" b="0" i="1" smtClean="0">
                              <a:latin typeface="Cambria Math" panose="02040503050406030204" pitchFamily="18" charset="0"/>
                              <a:ea typeface="Cambria Math" panose="02040503050406030204" pitchFamily="18" charset="0"/>
                            </a:rPr>
                            <m:t>4</m:t>
                          </m:r>
                        </m:sup>
                      </m:sSup>
                      <m:r>
                        <a:rPr lang="en-GB" sz="2000" i="1" smtClean="0">
                          <a:latin typeface="Cambria Math" panose="02040503050406030204" pitchFamily="18" charset="0"/>
                          <a:ea typeface="Cambria Math" panose="02040503050406030204" pitchFamily="18" charset="0"/>
                        </a:rPr>
                        <m:t>÷</m:t>
                      </m:r>
                      <m:sSup>
                        <m:sSupPr>
                          <m:ctrlPr>
                            <a:rPr lang="en-GB" sz="2000" i="1" smtClean="0">
                              <a:latin typeface="Cambria Math" panose="02040503050406030204" pitchFamily="18" charset="0"/>
                              <a:ea typeface="Cambria Math" panose="02040503050406030204" pitchFamily="18" charset="0"/>
                            </a:rPr>
                          </m:ctrlPr>
                        </m:sSupPr>
                        <m:e>
                          <m:r>
                            <a:rPr lang="en-GB" sz="2000" b="0" i="1" smtClean="0">
                              <a:latin typeface="Cambria Math" panose="02040503050406030204" pitchFamily="18" charset="0"/>
                              <a:ea typeface="Cambria Math" panose="02040503050406030204" pitchFamily="18" charset="0"/>
                            </a:rPr>
                            <m:t>𝑎</m:t>
                          </m:r>
                        </m:e>
                        <m:sup>
                          <m:r>
                            <a:rPr lang="en-GB" sz="2000" b="0" i="1" smtClean="0">
                              <a:latin typeface="Cambria Math" panose="02040503050406030204" pitchFamily="18" charset="0"/>
                              <a:ea typeface="Cambria Math" panose="02040503050406030204" pitchFamily="18" charset="0"/>
                            </a:rPr>
                            <m:t>11</m:t>
                          </m:r>
                        </m:sup>
                      </m:sSup>
                    </m:oMath>
                  </m:oMathPara>
                </a14:m>
                <a:endParaRPr lang="en-GB" sz="2000" b="0" i="1" dirty="0">
                  <a:latin typeface="Cambria Math" panose="02040503050406030204" pitchFamily="18" charset="0"/>
                </a:endParaRPr>
              </a:p>
              <a:p>
                <a:pPr>
                  <a:lnSpc>
                    <a:spcPct val="200000"/>
                  </a:lnSpc>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17</m:t>
                      </m:r>
                      <m:r>
                        <a:rPr lang="en-GB" sz="2000" b="0" i="1" smtClean="0">
                          <a:latin typeface="Cambria Math" panose="02040503050406030204" pitchFamily="18" charset="0"/>
                        </a:rPr>
                        <m:t>𝑥</m:t>
                      </m:r>
                      <m:r>
                        <a:rPr lang="en-GB" sz="2000" b="0" i="1" smtClean="0">
                          <a:latin typeface="Cambria Math" panose="02040503050406030204" pitchFamily="18" charset="0"/>
                        </a:rPr>
                        <m:t>+29=38</m:t>
                      </m:r>
                      <m:r>
                        <a:rPr lang="en-GB" sz="2000" b="0" i="1" smtClean="0">
                          <a:latin typeface="Cambria Math" panose="02040503050406030204" pitchFamily="18" charset="0"/>
                        </a:rPr>
                        <m:t>𝑥</m:t>
                      </m:r>
                      <m:r>
                        <a:rPr lang="en-GB" sz="2000" b="0" i="1" smtClean="0">
                          <a:latin typeface="Cambria Math" panose="02040503050406030204" pitchFamily="18" charset="0"/>
                        </a:rPr>
                        <m:t>−13</m:t>
                      </m:r>
                    </m:oMath>
                  </m:oMathPara>
                </a14:m>
                <a:endParaRPr lang="en-GB" sz="2000" b="0" dirty="0"/>
              </a:p>
              <a:p>
                <a:pPr>
                  <a:lnSpc>
                    <a:spcPct val="200000"/>
                  </a:lnSpc>
                </a:pPr>
                <a14:m>
                  <m:oMathPara xmlns:m="http://schemas.openxmlformats.org/officeDocument/2006/math">
                    <m:oMathParaPr>
                      <m:jc m:val="centerGroup"/>
                    </m:oMathParaPr>
                    <m:oMath xmlns:m="http://schemas.openxmlformats.org/officeDocument/2006/math">
                      <m:f>
                        <m:fPr>
                          <m:ctrlPr>
                            <a:rPr lang="en-GB" sz="2000" i="1" dirty="0" smtClean="0">
                              <a:latin typeface="Cambria Math" panose="02040503050406030204" pitchFamily="18" charset="0"/>
                            </a:rPr>
                          </m:ctrlPr>
                        </m:fPr>
                        <m:num>
                          <m:r>
                            <a:rPr lang="en-GB" sz="2000" b="0" i="1" dirty="0" smtClean="0">
                              <a:latin typeface="Cambria Math" panose="02040503050406030204" pitchFamily="18" charset="0"/>
                            </a:rPr>
                            <m:t>15</m:t>
                          </m:r>
                          <m:r>
                            <a:rPr lang="en-GB" sz="2000" b="0" i="1" dirty="0" smtClean="0">
                              <a:latin typeface="Cambria Math" panose="02040503050406030204" pitchFamily="18" charset="0"/>
                            </a:rPr>
                            <m:t>𝑥</m:t>
                          </m:r>
                        </m:num>
                        <m:den>
                          <m:r>
                            <a:rPr lang="en-GB" sz="2000" b="0" i="1" dirty="0" smtClean="0">
                              <a:latin typeface="Cambria Math" panose="02040503050406030204" pitchFamily="18" charset="0"/>
                            </a:rPr>
                            <m:t>17−12</m:t>
                          </m:r>
                          <m:r>
                            <a:rPr lang="en-GB" sz="2000" b="0" i="1" dirty="0" smtClean="0">
                              <a:latin typeface="Cambria Math" panose="02040503050406030204" pitchFamily="18" charset="0"/>
                            </a:rPr>
                            <m:t>𝑥</m:t>
                          </m:r>
                        </m:den>
                      </m:f>
                      <m:r>
                        <a:rPr lang="en-GB" sz="2000" b="0" i="1" dirty="0" smtClean="0">
                          <a:latin typeface="Cambria Math" panose="02040503050406030204" pitchFamily="18" charset="0"/>
                        </a:rPr>
                        <m:t>=3</m:t>
                      </m:r>
                    </m:oMath>
                  </m:oMathPara>
                </a14:m>
                <a:endParaRPr lang="en-GB" sz="2000" dirty="0"/>
              </a:p>
              <a:p>
                <a:pPr>
                  <a:lnSpc>
                    <a:spcPct val="200000"/>
                  </a:lnSpc>
                </a:pPr>
                <a:endParaRPr lang="en-GB" sz="1100" dirty="0"/>
              </a:p>
              <a:p>
                <a14:m>
                  <m:oMath xmlns:m="http://schemas.openxmlformats.org/officeDocument/2006/math">
                    <m:r>
                      <a:rPr lang="en-GB" sz="2000" b="0" i="1" smtClean="0">
                        <a:latin typeface="Cambria Math" panose="02040503050406030204" pitchFamily="18" charset="0"/>
                      </a:rPr>
                      <m:t>𝑥</m:t>
                    </m:r>
                    <m:r>
                      <a:rPr lang="en-GB" sz="2000" b="0" i="1" smtClean="0">
                        <a:latin typeface="Cambria Math" panose="02040503050406030204" pitchFamily="18" charset="0"/>
                      </a:rPr>
                      <m:t>=13</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𝑎</m:t>
                        </m:r>
                      </m:e>
                      <m:sup>
                        <m:r>
                          <a:rPr lang="en-GB" sz="2000" b="0" i="1" smtClean="0">
                            <a:latin typeface="Cambria Math" panose="02040503050406030204" pitchFamily="18" charset="0"/>
                          </a:rPr>
                          <m:t>3</m:t>
                        </m:r>
                      </m:sup>
                    </m:sSup>
                    <m:r>
                      <a:rPr lang="en-GB" sz="2000" b="0" i="1" smtClean="0">
                        <a:latin typeface="Cambria Math" panose="02040503050406030204" pitchFamily="18" charset="0"/>
                      </a:rPr>
                      <m:t>−11</m:t>
                    </m:r>
                    <m:r>
                      <a:rPr lang="en-GB" sz="2000" b="0" i="1" smtClean="0">
                        <a:latin typeface="Cambria Math" panose="02040503050406030204" pitchFamily="18" charset="0"/>
                      </a:rPr>
                      <m:t>𝑎</m:t>
                    </m:r>
                  </m:oMath>
                </a14:m>
                <a:r>
                  <a:rPr lang="en-GB" sz="2000" dirty="0"/>
                  <a:t> if </a:t>
                </a:r>
                <a14:m>
                  <m:oMath xmlns:m="http://schemas.openxmlformats.org/officeDocument/2006/math">
                    <m:r>
                      <a:rPr lang="en-GB" sz="2000" b="0" i="1" smtClean="0">
                        <a:latin typeface="Cambria Math" panose="02040503050406030204" pitchFamily="18" charset="0"/>
                      </a:rPr>
                      <m:t>𝑎</m:t>
                    </m:r>
                    <m:r>
                      <a:rPr lang="en-GB" sz="2000" b="0" i="1" smtClean="0">
                        <a:latin typeface="Cambria Math" panose="02040503050406030204" pitchFamily="18" charset="0"/>
                      </a:rPr>
                      <m:t>=1</m:t>
                    </m:r>
                  </m:oMath>
                </a14:m>
                <a:endParaRPr lang="en-GB" sz="2000" dirty="0"/>
              </a:p>
            </p:txBody>
          </p:sp>
        </mc:Choice>
        <mc:Fallback>
          <p:sp>
            <p:nvSpPr>
              <p:cNvPr id="14" name="TextBox 13">
                <a:extLst>
                  <a:ext uri="{FF2B5EF4-FFF2-40B4-BE49-F238E27FC236}">
                    <a16:creationId xmlns:a16="http://schemas.microsoft.com/office/drawing/2014/main" id="{47F1B56D-C1D6-46CB-914D-094C224027FD}"/>
                  </a:ext>
                </a:extLst>
              </p:cNvPr>
              <p:cNvSpPr txBox="1">
                <a:spLocks noRot="1" noChangeAspect="1" noMove="1" noResize="1" noEditPoints="1" noAdjustHandles="1" noChangeArrowheads="1" noChangeShapeType="1" noTextEdit="1"/>
              </p:cNvSpPr>
              <p:nvPr/>
            </p:nvSpPr>
            <p:spPr>
              <a:xfrm>
                <a:off x="2709144" y="330585"/>
                <a:ext cx="2845844" cy="3231141"/>
              </a:xfrm>
              <a:prstGeom prst="rect">
                <a:avLst/>
              </a:prstGeom>
              <a:blipFill>
                <a:blip r:embed="rId7"/>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577088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0B73E5C-A333-4F06-8554-72BA798D8994}"/>
              </a:ext>
            </a:extLst>
          </p:cNvPr>
          <p:cNvGrpSpPr/>
          <p:nvPr/>
        </p:nvGrpSpPr>
        <p:grpSpPr>
          <a:xfrm>
            <a:off x="395536" y="474581"/>
            <a:ext cx="7992887" cy="6239899"/>
            <a:chOff x="3817341" y="546589"/>
            <a:chExt cx="7992887" cy="6239899"/>
          </a:xfrm>
        </p:grpSpPr>
        <p:pic>
          <p:nvPicPr>
            <p:cNvPr id="6" name="Picture 5">
              <a:extLst>
                <a:ext uri="{FF2B5EF4-FFF2-40B4-BE49-F238E27FC236}">
                  <a16:creationId xmlns:a16="http://schemas.microsoft.com/office/drawing/2014/main" id="{AD852DC6-5A6F-42C5-9782-38FDC7BB324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7341" y="3666539"/>
              <a:ext cx="2808312" cy="3119949"/>
            </a:xfrm>
            <a:prstGeom prst="rect">
              <a:avLst/>
            </a:prstGeom>
            <a:noFill/>
            <a:ln>
              <a:noFill/>
            </a:ln>
          </p:spPr>
        </p:pic>
        <p:sp>
          <p:nvSpPr>
            <p:cNvPr id="7" name="Speech Bubble: Rectangle with Corners Rounded 6">
              <a:extLst>
                <a:ext uri="{FF2B5EF4-FFF2-40B4-BE49-F238E27FC236}">
                  <a16:creationId xmlns:a16="http://schemas.microsoft.com/office/drawing/2014/main" id="{F55E27F5-F26D-4DC4-B64E-E663D63A1E6E}"/>
                </a:ext>
              </a:extLst>
            </p:cNvPr>
            <p:cNvSpPr/>
            <p:nvPr/>
          </p:nvSpPr>
          <p:spPr>
            <a:xfrm>
              <a:off x="3889349" y="546589"/>
              <a:ext cx="7920879" cy="3119950"/>
            </a:xfrm>
            <a:prstGeom prst="wedgeRoundRectCallout">
              <a:avLst>
                <a:gd name="adj1" fmla="val -22067"/>
                <a:gd name="adj2" fmla="val 5813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4000"/>
                </a:lnSpc>
              </a:pPr>
              <a:r>
                <a:rPr lang="en-GB" sz="6600" dirty="0">
                  <a:solidFill>
                    <a:srgbClr val="000000"/>
                  </a:solidFill>
                  <a:effectLst/>
                  <a:latin typeface="LiteraturnayaC" panose="02000503080000020004" pitchFamily="2" charset="-52"/>
                  <a:ea typeface="Calibri" panose="020F0502020204030204" pitchFamily="34" charset="0"/>
                  <a:cs typeface="Times New Roman" panose="02020603050405020304" pitchFamily="18" charset="0"/>
                </a:rPr>
                <a:t>Hand in your answer sheet immediately!</a:t>
              </a:r>
              <a:endParaRPr lang="en-GB" sz="6600" dirty="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764086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0AC3C38-0475-405C-9013-762A39430AE9}"/>
              </a:ext>
            </a:extLst>
          </p:cNvPr>
          <p:cNvSpPr txBox="1">
            <a:spLocks/>
          </p:cNvSpPr>
          <p:nvPr/>
        </p:nvSpPr>
        <p:spPr>
          <a:xfrm>
            <a:off x="0" y="6041486"/>
            <a:ext cx="9180512" cy="535668"/>
          </a:xfrm>
          <a:prstGeom prst="rect">
            <a:avLst/>
          </a:prstGeom>
          <a:solidFill>
            <a:srgbClr val="114C8F">
              <a:alpha val="74902"/>
            </a:srgbClr>
          </a:solidFill>
        </p:spPr>
        <p:txBody>
          <a:bodyPr anchor="ctr" anchorCtr="0">
            <a:noAutofit/>
          </a:bodyPr>
          <a:lstStyle>
            <a:lvl1pPr marL="0" marR="0" indent="0" algn="ctr" defTabSz="914400" rtl="0" eaLnBrk="1" fontAlgn="base" latinLnBrk="0" hangingPunct="1">
              <a:lnSpc>
                <a:spcPct val="100000"/>
              </a:lnSpc>
              <a:spcBef>
                <a:spcPct val="0"/>
              </a:spcBef>
              <a:spcAft>
                <a:spcPts val="1000"/>
              </a:spcAft>
              <a:buNone/>
              <a:tabLst/>
              <a:defRPr sz="4000" kern="1200">
                <a:solidFill>
                  <a:srgbClr val="00AEEF"/>
                </a:solidFill>
                <a:latin typeface="+mj-lt"/>
                <a:ea typeface="+mj-ea"/>
                <a:cs typeface="+mj-cs"/>
              </a:defRPr>
            </a:lvl1pPr>
          </a:lstStyle>
          <a:p>
            <a:r>
              <a:rPr lang="en-GB" sz="2800" b="1" dirty="0">
                <a:solidFill>
                  <a:schemeClr val="bg1"/>
                </a:solidFill>
              </a:rPr>
              <a:t>COUNT ON US SECONDARY SCHOOL TOURNAMENT </a:t>
            </a:r>
            <a:endParaRPr lang="en-GB" sz="3200" dirty="0">
              <a:solidFill>
                <a:schemeClr val="bg1"/>
              </a:solidFill>
            </a:endParaRPr>
          </a:p>
        </p:txBody>
      </p:sp>
      <p:pic>
        <p:nvPicPr>
          <p:cNvPr id="6" name="Picture 5" descr="A picture containing text, bottle&#10;&#10;Description automatically generated">
            <a:extLst>
              <a:ext uri="{FF2B5EF4-FFF2-40B4-BE49-F238E27FC236}">
                <a16:creationId xmlns:a16="http://schemas.microsoft.com/office/drawing/2014/main" id="{0881568D-3FED-488D-84ED-394CB79482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95" y="116632"/>
            <a:ext cx="3846133" cy="2638857"/>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B9DF8486-8B41-4D5D-BE66-91980DACBA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280846"/>
            <a:ext cx="6298007" cy="6858000"/>
          </a:xfrm>
          <a:prstGeom prst="rect">
            <a:avLst/>
          </a:prstGeom>
        </p:spPr>
      </p:pic>
    </p:spTree>
    <p:extLst>
      <p:ext uri="{BB962C8B-B14F-4D97-AF65-F5344CB8AC3E}">
        <p14:creationId xmlns:p14="http://schemas.microsoft.com/office/powerpoint/2010/main" val="3797893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with medium confidence">
            <a:extLst>
              <a:ext uri="{FF2B5EF4-FFF2-40B4-BE49-F238E27FC236}">
                <a16:creationId xmlns:a16="http://schemas.microsoft.com/office/drawing/2014/main" id="{C53E36C2-9AF7-400F-9EC3-837CAB1C1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57412"/>
            <a:ext cx="8229600" cy="2386586"/>
          </a:xfrm>
          <a:prstGeom prst="rect">
            <a:avLst/>
          </a:prstGeom>
          <a:noFill/>
        </p:spPr>
      </p:pic>
      <p:sp>
        <p:nvSpPr>
          <p:cNvPr id="9" name="Title 1">
            <a:extLst>
              <a:ext uri="{FF2B5EF4-FFF2-40B4-BE49-F238E27FC236}">
                <a16:creationId xmlns:a16="http://schemas.microsoft.com/office/drawing/2014/main" id="{965131EA-C781-4F8B-B059-FDD8E09A088E}"/>
              </a:ext>
            </a:extLst>
          </p:cNvPr>
          <p:cNvSpPr>
            <a:spLocks noGrp="1"/>
          </p:cNvSpPr>
          <p:nvPr>
            <p:ph type="title"/>
          </p:nvPr>
        </p:nvSpPr>
        <p:spPr>
          <a:xfrm>
            <a:off x="446856" y="548680"/>
            <a:ext cx="8229600" cy="792088"/>
          </a:xfrm>
          <a:solidFill>
            <a:srgbClr val="114C8F"/>
          </a:solidFill>
        </p:spPr>
        <p:txBody>
          <a:bodyPr>
            <a:noAutofit/>
          </a:bodyPr>
          <a:lstStyle/>
          <a:p>
            <a:r>
              <a:rPr lang="en-US" sz="3200" dirty="0"/>
              <a:t>COU SECONDARY SCHOOL TOURNAMENT</a:t>
            </a:r>
            <a:endParaRPr lang="en-US" sz="2400" dirty="0"/>
          </a:p>
        </p:txBody>
      </p:sp>
    </p:spTree>
    <p:extLst>
      <p:ext uri="{BB962C8B-B14F-4D97-AF65-F5344CB8AC3E}">
        <p14:creationId xmlns:p14="http://schemas.microsoft.com/office/powerpoint/2010/main" val="3358418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548680"/>
            <a:ext cx="8229600" cy="792088"/>
          </a:xfrm>
          <a:solidFill>
            <a:srgbClr val="114C8F"/>
          </a:solidFill>
        </p:spPr>
        <p:txBody>
          <a:bodyPr>
            <a:noAutofit/>
          </a:bodyPr>
          <a:lstStyle/>
          <a:p>
            <a:r>
              <a:rPr lang="en-US" sz="3200" dirty="0"/>
              <a:t>ROUND 1a: THE GAME OF HEDGEHOG</a:t>
            </a:r>
            <a:endParaRPr lang="en-US" sz="2400" dirty="0"/>
          </a:p>
        </p:txBody>
      </p:sp>
      <p:sp>
        <p:nvSpPr>
          <p:cNvPr id="5" name="Content Placeholder 4"/>
          <p:cNvSpPr>
            <a:spLocks noGrp="1"/>
          </p:cNvSpPr>
          <p:nvPr>
            <p:ph idx="1"/>
          </p:nvPr>
        </p:nvSpPr>
        <p:spPr>
          <a:xfrm>
            <a:off x="457200" y="1600200"/>
            <a:ext cx="8229600" cy="3989039"/>
          </a:xfrm>
        </p:spPr>
        <p:txBody>
          <a:bodyPr>
            <a:normAutofit/>
          </a:bodyPr>
          <a:lstStyle/>
          <a:p>
            <a:pPr marL="0" lvl="0" indent="0">
              <a:buNone/>
            </a:pPr>
            <a:r>
              <a:rPr lang="en-GB" sz="3600" b="1" dirty="0">
                <a:solidFill>
                  <a:srgbClr val="114C8F"/>
                </a:solidFill>
                <a:latin typeface="Gill Sans"/>
                <a:cs typeface="Gill Sans"/>
              </a:rPr>
              <a:t>PROCEDURE</a:t>
            </a:r>
          </a:p>
          <a:p>
            <a:pPr>
              <a:lnSpc>
                <a:spcPct val="114000"/>
              </a:lnSpc>
            </a:pPr>
            <a:r>
              <a:rPr lang="en-US" sz="2600" dirty="0"/>
              <a:t>Teams will be called out to play.  You will each stand either side of one of the playing spaces as instructed.</a:t>
            </a:r>
          </a:p>
          <a:p>
            <a:pPr>
              <a:lnSpc>
                <a:spcPct val="114000"/>
              </a:lnSpc>
            </a:pPr>
            <a:r>
              <a:rPr lang="en-US" sz="2600" dirty="0"/>
              <a:t>You will play a series of games. The judge will announce which teams are playing, who will go first.</a:t>
            </a:r>
          </a:p>
          <a:p>
            <a:pPr>
              <a:lnSpc>
                <a:spcPct val="114000"/>
              </a:lnSpc>
            </a:pPr>
            <a:r>
              <a:rPr lang="en-US" sz="2600" dirty="0"/>
              <a:t>The judge will say “Play” and the game starts.</a:t>
            </a:r>
          </a:p>
          <a:p>
            <a:endParaRPr lang="en-US" sz="2600" dirty="0"/>
          </a:p>
        </p:txBody>
      </p:sp>
    </p:spTree>
    <p:extLst>
      <p:ext uri="{BB962C8B-B14F-4D97-AF65-F5344CB8AC3E}">
        <p14:creationId xmlns:p14="http://schemas.microsoft.com/office/powerpoint/2010/main" val="2933783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548680"/>
            <a:ext cx="8229600" cy="792088"/>
          </a:xfrm>
          <a:solidFill>
            <a:srgbClr val="114C8F"/>
          </a:solidFill>
        </p:spPr>
        <p:txBody>
          <a:bodyPr>
            <a:noAutofit/>
          </a:bodyPr>
          <a:lstStyle/>
          <a:p>
            <a:r>
              <a:rPr lang="en-US" sz="3200" dirty="0"/>
              <a:t>ROUND 1b: DATA-CHART-STATISTICS</a:t>
            </a:r>
            <a:endParaRPr lang="en-US" sz="2400" dirty="0"/>
          </a:p>
        </p:txBody>
      </p:sp>
      <p:sp>
        <p:nvSpPr>
          <p:cNvPr id="5" name="Content Placeholder 4"/>
          <p:cNvSpPr>
            <a:spLocks noGrp="1"/>
          </p:cNvSpPr>
          <p:nvPr>
            <p:ph idx="1"/>
          </p:nvPr>
        </p:nvSpPr>
        <p:spPr>
          <a:xfrm>
            <a:off x="457200" y="1484784"/>
            <a:ext cx="8229600" cy="3888432"/>
          </a:xfrm>
        </p:spPr>
        <p:txBody>
          <a:bodyPr>
            <a:normAutofit/>
          </a:bodyPr>
          <a:lstStyle/>
          <a:p>
            <a:pPr marL="0" lvl="0" indent="0">
              <a:buNone/>
            </a:pPr>
            <a:r>
              <a:rPr lang="en-GB" sz="2800" b="1" dirty="0">
                <a:solidFill>
                  <a:srgbClr val="114C8F"/>
                </a:solidFill>
                <a:latin typeface="Gill Sans"/>
                <a:cs typeface="Gill Sans"/>
              </a:rPr>
              <a:t>RULES</a:t>
            </a:r>
          </a:p>
          <a:p>
            <a:r>
              <a:rPr lang="en-US" sz="2600" dirty="0"/>
              <a:t>Your envelope contains 18 cards. 6 of each type.</a:t>
            </a:r>
          </a:p>
          <a:p>
            <a:r>
              <a:rPr lang="en-US" sz="2600" dirty="0"/>
              <a:t>You need to match them into sets and write the answers onto the enclosed answer sheet.</a:t>
            </a:r>
          </a:p>
          <a:p>
            <a:r>
              <a:rPr lang="en-US" sz="2600" dirty="0"/>
              <a:t>Hand in the answer sheet immediately before the start of the algebra round. </a:t>
            </a:r>
          </a:p>
        </p:txBody>
      </p:sp>
    </p:spTree>
    <p:extLst>
      <p:ext uri="{BB962C8B-B14F-4D97-AF65-F5344CB8AC3E}">
        <p14:creationId xmlns:p14="http://schemas.microsoft.com/office/powerpoint/2010/main" val="2502244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548680"/>
            <a:ext cx="8229600" cy="792088"/>
          </a:xfrm>
          <a:solidFill>
            <a:srgbClr val="114C8F"/>
          </a:solidFill>
        </p:spPr>
        <p:txBody>
          <a:bodyPr>
            <a:noAutofit/>
          </a:bodyPr>
          <a:lstStyle/>
          <a:p>
            <a:r>
              <a:rPr lang="en-US" sz="3200" dirty="0"/>
              <a:t>ROUND 2: GRIDLINES GEOMETRY</a:t>
            </a:r>
            <a:endParaRPr lang="en-US" sz="2400" dirty="0"/>
          </a:p>
        </p:txBody>
      </p:sp>
      <p:sp>
        <p:nvSpPr>
          <p:cNvPr id="5" name="Content Placeholder 4"/>
          <p:cNvSpPr>
            <a:spLocks noGrp="1"/>
          </p:cNvSpPr>
          <p:nvPr>
            <p:ph idx="1"/>
          </p:nvPr>
        </p:nvSpPr>
        <p:spPr>
          <a:xfrm>
            <a:off x="457200" y="1412776"/>
            <a:ext cx="8229600" cy="4176464"/>
          </a:xfrm>
        </p:spPr>
        <p:txBody>
          <a:bodyPr>
            <a:normAutofit/>
          </a:bodyPr>
          <a:lstStyle/>
          <a:p>
            <a:pPr marL="0" lvl="0" indent="0">
              <a:buNone/>
            </a:pPr>
            <a:r>
              <a:rPr lang="en-GB" sz="3100" b="1" dirty="0">
                <a:solidFill>
                  <a:srgbClr val="114C8F"/>
                </a:solidFill>
                <a:latin typeface="Gill Sans"/>
                <a:cs typeface="Gill Sans"/>
              </a:rPr>
              <a:t>PROCEDURE</a:t>
            </a:r>
          </a:p>
          <a:p>
            <a:pPr>
              <a:spcBef>
                <a:spcPts val="0"/>
              </a:spcBef>
            </a:pPr>
            <a:r>
              <a:rPr lang="en-US" sz="2400" dirty="0"/>
              <a:t>Play a continuous round of 15 minutes.</a:t>
            </a:r>
          </a:p>
          <a:p>
            <a:pPr>
              <a:spcBef>
                <a:spcPts val="0"/>
              </a:spcBef>
            </a:pPr>
            <a:r>
              <a:rPr lang="en-US" sz="2400" dirty="0"/>
              <a:t>When you have found a solution, show the puzzle and number cards you are using to the judge and explain the solution. </a:t>
            </a:r>
          </a:p>
          <a:p>
            <a:r>
              <a:rPr lang="en-GB" sz="2400" dirty="0"/>
              <a:t>You can swap players (as often and as many) at any time. But only three players working at the table at any time.</a:t>
            </a:r>
          </a:p>
          <a:p>
            <a:r>
              <a:rPr lang="en-US" sz="2400" dirty="0"/>
              <a:t>You can use pen/pencil and paper for working out and talk and discuss freely.</a:t>
            </a:r>
          </a:p>
        </p:txBody>
      </p:sp>
    </p:spTree>
    <p:extLst>
      <p:ext uri="{BB962C8B-B14F-4D97-AF65-F5344CB8AC3E}">
        <p14:creationId xmlns:p14="http://schemas.microsoft.com/office/powerpoint/2010/main" val="682407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14C8F"/>
          </a:solidFill>
        </p:spPr>
        <p:txBody>
          <a:bodyPr>
            <a:noAutofit/>
          </a:bodyPr>
          <a:lstStyle/>
          <a:p>
            <a:r>
              <a:rPr lang="en-GB" sz="3200" dirty="0"/>
              <a:t>ROUND 2: THE 24®GAME</a:t>
            </a:r>
            <a:endParaRPr lang="en-US" sz="2400" dirty="0"/>
          </a:p>
        </p:txBody>
      </p:sp>
      <p:sp>
        <p:nvSpPr>
          <p:cNvPr id="5" name="Content Placeholder 4"/>
          <p:cNvSpPr>
            <a:spLocks noGrp="1"/>
          </p:cNvSpPr>
          <p:nvPr>
            <p:ph sz="half" idx="1"/>
          </p:nvPr>
        </p:nvSpPr>
        <p:spPr>
          <a:xfrm>
            <a:off x="457200" y="1600201"/>
            <a:ext cx="4978896" cy="3773016"/>
          </a:xfrm>
        </p:spPr>
        <p:txBody>
          <a:bodyPr>
            <a:normAutofit fontScale="62500" lnSpcReduction="20000"/>
          </a:bodyPr>
          <a:lstStyle/>
          <a:p>
            <a:pPr marL="0" lvl="0" indent="0">
              <a:lnSpc>
                <a:spcPct val="134000"/>
              </a:lnSpc>
              <a:buNone/>
            </a:pPr>
            <a:r>
              <a:rPr lang="en-GB" sz="3100" b="1" dirty="0">
                <a:solidFill>
                  <a:srgbClr val="114C8F"/>
                </a:solidFill>
                <a:latin typeface="Gill Sans"/>
                <a:cs typeface="Gill Sans"/>
              </a:rPr>
              <a:t>PROCEDURE</a:t>
            </a:r>
          </a:p>
          <a:p>
            <a:pPr>
              <a:lnSpc>
                <a:spcPct val="134000"/>
              </a:lnSpc>
              <a:spcBef>
                <a:spcPts val="0"/>
              </a:spcBef>
            </a:pPr>
            <a:r>
              <a:rPr lang="en-US" sz="3200" dirty="0"/>
              <a:t>There are five round each of 5 minutes.</a:t>
            </a:r>
          </a:p>
          <a:p>
            <a:pPr marL="0" indent="0">
              <a:lnSpc>
                <a:spcPct val="134000"/>
              </a:lnSpc>
              <a:spcBef>
                <a:spcPts val="600"/>
              </a:spcBef>
              <a:spcAft>
                <a:spcPts val="600"/>
              </a:spcAft>
              <a:buNone/>
            </a:pPr>
            <a:r>
              <a:rPr lang="en-GB" sz="3000" b="1" dirty="0">
                <a:solidFill>
                  <a:srgbClr val="114C8F"/>
                </a:solidFill>
                <a:latin typeface="Gill Sans"/>
              </a:rPr>
              <a:t>RULES</a:t>
            </a:r>
          </a:p>
          <a:p>
            <a:pPr>
              <a:lnSpc>
                <a:spcPct val="134000"/>
              </a:lnSpc>
              <a:spcBef>
                <a:spcPts val="0"/>
              </a:spcBef>
            </a:pPr>
            <a:r>
              <a:rPr lang="en-GB" sz="3200" dirty="0"/>
              <a:t>Hands behind table until card is claimed.</a:t>
            </a:r>
          </a:p>
          <a:p>
            <a:pPr>
              <a:lnSpc>
                <a:spcPct val="134000"/>
              </a:lnSpc>
              <a:spcBef>
                <a:spcPts val="0"/>
              </a:spcBef>
            </a:pPr>
            <a:r>
              <a:rPr lang="en-GB" sz="3200" dirty="0"/>
              <a:t>Claim with whole hand on card.</a:t>
            </a:r>
          </a:p>
          <a:p>
            <a:pPr>
              <a:lnSpc>
                <a:spcPct val="134000"/>
              </a:lnSpc>
              <a:spcBef>
                <a:spcPts val="0"/>
              </a:spcBef>
            </a:pPr>
            <a:r>
              <a:rPr lang="en-GB" sz="3200" dirty="0"/>
              <a:t>Explain immediately but not quickly.</a:t>
            </a:r>
          </a:p>
          <a:p>
            <a:pPr>
              <a:lnSpc>
                <a:spcPct val="134000"/>
              </a:lnSpc>
              <a:spcBef>
                <a:spcPts val="0"/>
              </a:spcBef>
            </a:pPr>
            <a:r>
              <a:rPr lang="en-GB" sz="3200" dirty="0"/>
              <a:t>If player correct they take the card. If not judge takes the card.</a:t>
            </a:r>
          </a:p>
          <a:p>
            <a:pPr>
              <a:lnSpc>
                <a:spcPct val="134000"/>
              </a:lnSpc>
              <a:spcBef>
                <a:spcPts val="0"/>
              </a:spcBef>
            </a:pPr>
            <a:r>
              <a:rPr lang="en-GB" sz="3200" dirty="0"/>
              <a:t>If wrong, miss the next card.</a:t>
            </a:r>
          </a:p>
          <a:p>
            <a:pPr>
              <a:lnSpc>
                <a:spcPct val="134000"/>
              </a:lnSpc>
              <a:spcBef>
                <a:spcPts val="0"/>
              </a:spcBef>
            </a:pPr>
            <a:r>
              <a:rPr lang="en-GB" sz="3200" dirty="0"/>
              <a:t>Two players can agree to give up on a card.</a:t>
            </a:r>
          </a:p>
          <a:p>
            <a:pPr>
              <a:lnSpc>
                <a:spcPct val="110000"/>
              </a:lnSpc>
              <a:spcBef>
                <a:spcPts val="0"/>
              </a:spcBef>
            </a:pPr>
            <a:endParaRPr lang="en-US" sz="2500" dirty="0"/>
          </a:p>
        </p:txBody>
      </p:sp>
      <p:sp>
        <p:nvSpPr>
          <p:cNvPr id="3" name="Content Placeholder 2">
            <a:extLst>
              <a:ext uri="{FF2B5EF4-FFF2-40B4-BE49-F238E27FC236}">
                <a16:creationId xmlns:a16="http://schemas.microsoft.com/office/drawing/2014/main" id="{F77C9037-B3D8-46FF-9B9C-ECB6E6BB81ED}"/>
              </a:ext>
            </a:extLst>
          </p:cNvPr>
          <p:cNvSpPr>
            <a:spLocks noGrp="1"/>
          </p:cNvSpPr>
          <p:nvPr>
            <p:ph sz="half" idx="2"/>
          </p:nvPr>
        </p:nvSpPr>
        <p:spPr>
          <a:xfrm>
            <a:off x="5436096" y="1600201"/>
            <a:ext cx="3250704" cy="3773016"/>
          </a:xfrm>
        </p:spPr>
        <p:txBody>
          <a:bodyPr>
            <a:normAutofit fontScale="62500" lnSpcReduction="20000"/>
          </a:bodyPr>
          <a:lstStyle/>
          <a:p>
            <a:pPr marL="0" indent="0">
              <a:lnSpc>
                <a:spcPct val="134000"/>
              </a:lnSpc>
              <a:spcBef>
                <a:spcPts val="0"/>
              </a:spcBef>
              <a:spcAft>
                <a:spcPts val="600"/>
              </a:spcAft>
              <a:buNone/>
            </a:pPr>
            <a:r>
              <a:rPr lang="en-GB" sz="3000" b="1" dirty="0">
                <a:solidFill>
                  <a:srgbClr val="114C8F"/>
                </a:solidFill>
                <a:latin typeface="Gill Sans"/>
              </a:rPr>
              <a:t>SUBSTITUTIONS </a:t>
            </a:r>
          </a:p>
          <a:p>
            <a:pPr>
              <a:lnSpc>
                <a:spcPct val="134000"/>
              </a:lnSpc>
              <a:spcBef>
                <a:spcPts val="0"/>
              </a:spcBef>
            </a:pPr>
            <a:r>
              <a:rPr lang="en-GB" sz="3200" dirty="0"/>
              <a:t>At end of round 2: two players </a:t>
            </a:r>
            <a:r>
              <a:rPr lang="en-GB" sz="3000" b="1" dirty="0">
                <a:solidFill>
                  <a:srgbClr val="114C8F"/>
                </a:solidFill>
                <a:latin typeface="Gill Sans"/>
              </a:rPr>
              <a:t>must</a:t>
            </a:r>
            <a:r>
              <a:rPr lang="en-GB" sz="3200" dirty="0"/>
              <a:t> be replaced.</a:t>
            </a:r>
          </a:p>
          <a:p>
            <a:pPr marL="0" indent="0">
              <a:lnSpc>
                <a:spcPct val="134000"/>
              </a:lnSpc>
              <a:spcBef>
                <a:spcPts val="600"/>
              </a:spcBef>
              <a:spcAft>
                <a:spcPts val="600"/>
              </a:spcAft>
              <a:buNone/>
            </a:pPr>
            <a:r>
              <a:rPr lang="en-GB" sz="3000" b="1" dirty="0">
                <a:solidFill>
                  <a:srgbClr val="114C8F"/>
                </a:solidFill>
                <a:latin typeface="Gill Sans"/>
              </a:rPr>
              <a:t>SCORING</a:t>
            </a:r>
          </a:p>
          <a:p>
            <a:pPr>
              <a:lnSpc>
                <a:spcPct val="134000"/>
              </a:lnSpc>
              <a:spcBef>
                <a:spcPts val="0"/>
              </a:spcBef>
            </a:pPr>
            <a:r>
              <a:rPr lang="en-US" sz="3200" dirty="0"/>
              <a:t>7 points for the round winner. </a:t>
            </a:r>
          </a:p>
          <a:p>
            <a:pPr>
              <a:lnSpc>
                <a:spcPct val="134000"/>
              </a:lnSpc>
              <a:spcBef>
                <a:spcPts val="0"/>
              </a:spcBef>
            </a:pPr>
            <a:r>
              <a:rPr lang="en-US" sz="3200" dirty="0"/>
              <a:t>4 points for the round runner up.</a:t>
            </a:r>
          </a:p>
          <a:p>
            <a:pPr>
              <a:lnSpc>
                <a:spcPct val="134000"/>
              </a:lnSpc>
              <a:spcBef>
                <a:spcPts val="0"/>
              </a:spcBef>
            </a:pPr>
            <a:r>
              <a:rPr lang="en-US" sz="3200" dirty="0"/>
              <a:t>1 point for a scoring third place.</a:t>
            </a:r>
          </a:p>
          <a:p>
            <a:endParaRPr lang="en-GB" dirty="0"/>
          </a:p>
        </p:txBody>
      </p:sp>
    </p:spTree>
    <p:extLst>
      <p:ext uri="{BB962C8B-B14F-4D97-AF65-F5344CB8AC3E}">
        <p14:creationId xmlns:p14="http://schemas.microsoft.com/office/powerpoint/2010/main" val="456737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548680"/>
            <a:ext cx="8229600" cy="792088"/>
          </a:xfrm>
          <a:solidFill>
            <a:srgbClr val="114C8F"/>
          </a:solidFill>
        </p:spPr>
        <p:txBody>
          <a:bodyPr>
            <a:noAutofit/>
          </a:bodyPr>
          <a:lstStyle/>
          <a:p>
            <a:r>
              <a:rPr lang="en-GB" sz="3200" dirty="0"/>
              <a:t>ROUND 3: ALGEBRA</a:t>
            </a:r>
            <a:endParaRPr lang="en-US" sz="2400" dirty="0"/>
          </a:p>
        </p:txBody>
      </p:sp>
      <p:sp>
        <p:nvSpPr>
          <p:cNvPr id="5" name="Content Placeholder 4"/>
          <p:cNvSpPr>
            <a:spLocks noGrp="1"/>
          </p:cNvSpPr>
          <p:nvPr>
            <p:ph idx="1"/>
          </p:nvPr>
        </p:nvSpPr>
        <p:spPr>
          <a:xfrm>
            <a:off x="457200" y="1556792"/>
            <a:ext cx="8363272" cy="4464496"/>
          </a:xfrm>
        </p:spPr>
        <p:txBody>
          <a:bodyPr>
            <a:noAutofit/>
          </a:bodyPr>
          <a:lstStyle/>
          <a:p>
            <a:pPr marL="0" indent="0">
              <a:spcBef>
                <a:spcPts val="0"/>
              </a:spcBef>
              <a:spcAft>
                <a:spcPts val="600"/>
              </a:spcAft>
              <a:buNone/>
            </a:pPr>
            <a:r>
              <a:rPr lang="en-GB" sz="2700" b="1" dirty="0">
                <a:solidFill>
                  <a:srgbClr val="114C8F"/>
                </a:solidFill>
                <a:latin typeface="Gill Sans"/>
                <a:cs typeface="Gill Sans"/>
              </a:rPr>
              <a:t>PROCEDURE</a:t>
            </a:r>
          </a:p>
          <a:p>
            <a:pPr>
              <a:lnSpc>
                <a:spcPct val="114000"/>
              </a:lnSpc>
              <a:spcBef>
                <a:spcPts val="0"/>
              </a:spcBef>
            </a:pPr>
            <a:r>
              <a:rPr lang="en-US" sz="2700" dirty="0"/>
              <a:t>All answers MUST BE written onto the answer sheet.</a:t>
            </a:r>
          </a:p>
          <a:p>
            <a:pPr>
              <a:lnSpc>
                <a:spcPct val="114000"/>
              </a:lnSpc>
              <a:spcBef>
                <a:spcPts val="0"/>
              </a:spcBef>
            </a:pPr>
            <a:r>
              <a:rPr lang="en-US" sz="2700" dirty="0"/>
              <a:t>You will have a total of 25 minutes for this round.</a:t>
            </a:r>
          </a:p>
          <a:p>
            <a:pPr>
              <a:lnSpc>
                <a:spcPct val="114000"/>
              </a:lnSpc>
              <a:spcBef>
                <a:spcPts val="0"/>
              </a:spcBef>
            </a:pPr>
            <a:r>
              <a:rPr lang="en-US" sz="2700" dirty="0"/>
              <a:t>All instructions will be given to you in some form. But look and read carefully and take notes!</a:t>
            </a:r>
          </a:p>
          <a:p>
            <a:pPr>
              <a:lnSpc>
                <a:spcPct val="114000"/>
              </a:lnSpc>
              <a:spcBef>
                <a:spcPts val="0"/>
              </a:spcBef>
            </a:pPr>
            <a:r>
              <a:rPr lang="en-US" sz="2700" dirty="0"/>
              <a:t>Some things are NOT explained – you will have to work out what to do.  You CANNOT ask questions.</a:t>
            </a:r>
          </a:p>
          <a:p>
            <a:pPr>
              <a:lnSpc>
                <a:spcPct val="114000"/>
              </a:lnSpc>
              <a:spcBef>
                <a:spcPts val="0"/>
              </a:spcBef>
            </a:pPr>
            <a:r>
              <a:rPr lang="en-US" sz="2700" dirty="0"/>
              <a:t>To succeed you will need to share out the work! </a:t>
            </a:r>
          </a:p>
          <a:p>
            <a:pPr>
              <a:lnSpc>
                <a:spcPct val="114000"/>
              </a:lnSpc>
              <a:spcBef>
                <a:spcPts val="0"/>
              </a:spcBef>
            </a:pPr>
            <a:endParaRPr lang="en-US" sz="2700" dirty="0"/>
          </a:p>
        </p:txBody>
      </p:sp>
    </p:spTree>
    <p:extLst>
      <p:ext uri="{BB962C8B-B14F-4D97-AF65-F5344CB8AC3E}">
        <p14:creationId xmlns:p14="http://schemas.microsoft.com/office/powerpoint/2010/main" val="1112934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0B73E5C-A333-4F06-8554-72BA798D8994}"/>
              </a:ext>
            </a:extLst>
          </p:cNvPr>
          <p:cNvGrpSpPr/>
          <p:nvPr/>
        </p:nvGrpSpPr>
        <p:grpSpPr>
          <a:xfrm>
            <a:off x="179511" y="188640"/>
            <a:ext cx="8606381" cy="6529340"/>
            <a:chOff x="179511" y="188640"/>
            <a:chExt cx="8606381" cy="6529340"/>
          </a:xfrm>
        </p:grpSpPr>
        <p:pic>
          <p:nvPicPr>
            <p:cNvPr id="6" name="Picture 5">
              <a:extLst>
                <a:ext uri="{FF2B5EF4-FFF2-40B4-BE49-F238E27FC236}">
                  <a16:creationId xmlns:a16="http://schemas.microsoft.com/office/drawing/2014/main" id="{AD852DC6-5A6F-42C5-9782-38FDC7BB324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3429000"/>
              <a:ext cx="2960459" cy="3288980"/>
            </a:xfrm>
            <a:prstGeom prst="rect">
              <a:avLst/>
            </a:prstGeom>
            <a:noFill/>
            <a:ln>
              <a:noFill/>
            </a:ln>
          </p:spPr>
        </p:pic>
        <p:sp>
          <p:nvSpPr>
            <p:cNvPr id="7" name="Speech Bubble: Rectangle with Corners Rounded 6">
              <a:extLst>
                <a:ext uri="{FF2B5EF4-FFF2-40B4-BE49-F238E27FC236}">
                  <a16:creationId xmlns:a16="http://schemas.microsoft.com/office/drawing/2014/main" id="{F55E27F5-F26D-4DC4-B64E-E663D63A1E6E}"/>
                </a:ext>
              </a:extLst>
            </p:cNvPr>
            <p:cNvSpPr/>
            <p:nvPr/>
          </p:nvSpPr>
          <p:spPr>
            <a:xfrm>
              <a:off x="395536" y="188640"/>
              <a:ext cx="8390356" cy="2520279"/>
            </a:xfrm>
            <a:prstGeom prst="wedgeRoundRectCallout">
              <a:avLst>
                <a:gd name="adj1" fmla="val -28939"/>
                <a:gd name="adj2" fmla="val 8641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4000"/>
                </a:lnSpc>
              </a:pPr>
              <a:r>
                <a:rPr lang="en-GB" sz="2400" dirty="0">
                  <a:solidFill>
                    <a:srgbClr val="000000"/>
                  </a:solidFill>
                  <a:latin typeface="LiteraturnayaC" panose="02000503080000020004" pitchFamily="2" charset="-52"/>
                  <a:ea typeface="Calibri" panose="020F0502020204030204" pitchFamily="34" charset="0"/>
                  <a:cs typeface="Times New Roman" panose="02020603050405020304" pitchFamily="18" charset="0"/>
                </a:rPr>
                <a:t>Watson can you get the teams to follow some instructions? OK then. Get them to write the name of a six sided polygon on a piece of paper, nominate one person to bring it and show it to the event coordinator, queuing silently, patiently and politely if others are there first and collect a puzzle pack.</a:t>
              </a:r>
              <a:endParaRPr lang="en-GB" sz="2400" dirty="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397511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57BE31B-1273-4B48-84D4-67B3E1436970}"/>
              </a:ext>
            </a:extLst>
          </p:cNvPr>
          <p:cNvGrpSpPr/>
          <p:nvPr/>
        </p:nvGrpSpPr>
        <p:grpSpPr>
          <a:xfrm>
            <a:off x="4190352" y="2924944"/>
            <a:ext cx="4787107" cy="3573512"/>
            <a:chOff x="3817341" y="3212976"/>
            <a:chExt cx="4787107" cy="3573512"/>
          </a:xfrm>
        </p:grpSpPr>
        <p:pic>
          <p:nvPicPr>
            <p:cNvPr id="6" name="Picture 5">
              <a:extLst>
                <a:ext uri="{FF2B5EF4-FFF2-40B4-BE49-F238E27FC236}">
                  <a16:creationId xmlns:a16="http://schemas.microsoft.com/office/drawing/2014/main" id="{46B6EDF6-1E3C-4F29-B748-8DC14786B0E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7341" y="4937668"/>
              <a:ext cx="1664150" cy="1848820"/>
            </a:xfrm>
            <a:prstGeom prst="rect">
              <a:avLst/>
            </a:prstGeom>
            <a:noFill/>
            <a:ln>
              <a:noFill/>
            </a:ln>
          </p:spPr>
        </p:pic>
        <mc:AlternateContent xmlns:mc="http://schemas.openxmlformats.org/markup-compatibility/2006">
          <mc:Choice xmlns:a14="http://schemas.microsoft.com/office/drawing/2010/main" Requires="a14">
            <p:sp>
              <p:nvSpPr>
                <p:cNvPr id="7" name="Speech Bubble: Rectangle with Corners Rounded 6">
                  <a:extLst>
                    <a:ext uri="{FF2B5EF4-FFF2-40B4-BE49-F238E27FC236}">
                      <a16:creationId xmlns:a16="http://schemas.microsoft.com/office/drawing/2014/main" id="{03E8286E-0233-4D12-A340-15089A4E09A9}"/>
                    </a:ext>
                  </a:extLst>
                </p:cNvPr>
                <p:cNvSpPr/>
                <p:nvPr/>
              </p:nvSpPr>
              <p:spPr>
                <a:xfrm>
                  <a:off x="5326660" y="3212976"/>
                  <a:ext cx="3277788" cy="2245731"/>
                </a:xfrm>
                <a:prstGeom prst="wedgeRoundRectCallout">
                  <a:avLst>
                    <a:gd name="adj1" fmla="val -41698"/>
                    <a:gd name="adj2" fmla="val 7336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4000"/>
                    </a:lnSpc>
                  </a:pPr>
                  <a:r>
                    <a:rPr lang="en-GB" sz="1400" dirty="0">
                      <a:solidFill>
                        <a:srgbClr val="000000"/>
                      </a:solidFill>
                      <a:effectLst/>
                      <a:latin typeface="LiteraturnayaC" panose="02000503080000020004" pitchFamily="2" charset="-52"/>
                      <a:ea typeface="Calibri" panose="020F0502020204030204" pitchFamily="34" charset="0"/>
                      <a:cs typeface="Times New Roman" panose="02020603050405020304" pitchFamily="18" charset="0"/>
                    </a:rPr>
                    <a:t>Where will our great battle take place? </a:t>
                  </a:r>
                </a:p>
                <a:p>
                  <a:pPr>
                    <a:lnSpc>
                      <a:spcPct val="114000"/>
                    </a:lnSpc>
                  </a:pPr>
                  <a:r>
                    <a:rPr lang="en-GB" sz="1400" dirty="0">
                      <a:solidFill>
                        <a:srgbClr val="000000"/>
                      </a:solidFill>
                      <a:latin typeface="LiteraturnayaC" panose="02000503080000020004" pitchFamily="2" charset="-52"/>
                      <a:ea typeface="Calibri" panose="020F0502020204030204" pitchFamily="34" charset="0"/>
                      <a:cs typeface="Times New Roman" panose="02020603050405020304" pitchFamily="18" charset="0"/>
                    </a:rPr>
                    <a:t>We must speak in code for safety.</a:t>
                  </a:r>
                </a:p>
                <a:p>
                  <a:pPr>
                    <a:lnSpc>
                      <a:spcPct val="114000"/>
                    </a:lnSpc>
                  </a:pPr>
                  <a:r>
                    <a:rPr lang="en-GB" sz="1400" dirty="0">
                      <a:solidFill>
                        <a:srgbClr val="000000"/>
                      </a:solidFill>
                      <a:effectLst/>
                      <a:latin typeface="LiteraturnayaC" panose="02000503080000020004" pitchFamily="2" charset="-52"/>
                      <a:ea typeface="Calibri" panose="020F0502020204030204" pitchFamily="34" charset="0"/>
                      <a:cs typeface="Times New Roman" panose="02020603050405020304" pitchFamily="18" charset="0"/>
                    </a:rPr>
                    <a:t>The gradient of the graph</a:t>
                  </a:r>
                </a:p>
                <a:p>
                  <a:pPr>
                    <a:lnSpc>
                      <a:spcPct val="114000"/>
                    </a:lnSpc>
                  </a:pPr>
                  <a:r>
                    <a:rPr lang="en-GB" sz="1400" dirty="0">
                      <a:solidFill>
                        <a:srgbClr val="000000"/>
                      </a:solidFill>
                      <a:latin typeface="LiteraturnayaC" panose="02000503080000020004" pitchFamily="2" charset="-52"/>
                      <a:ea typeface="Calibri" panose="020F0502020204030204" pitchFamily="34" charset="0"/>
                      <a:cs typeface="Times New Roman" panose="02020603050405020304" pitchFamily="18" charset="0"/>
                    </a:rPr>
                    <a:t>The smallest prime number</a:t>
                  </a:r>
                </a:p>
                <a:p>
                  <a:pPr>
                    <a:lnSpc>
                      <a:spcPct val="114000"/>
                    </a:lnSpc>
                  </a:pPr>
                  <a:r>
                    <a:rPr lang="en-GB" sz="1400" dirty="0">
                      <a:solidFill>
                        <a:srgbClr val="000000"/>
                      </a:solidFill>
                      <a:effectLst/>
                      <a:latin typeface="LiteraturnayaC" panose="02000503080000020004" pitchFamily="2" charset="-52"/>
                      <a:ea typeface="Calibri" panose="020F0502020204030204" pitchFamily="34" charset="0"/>
                      <a:cs typeface="Times New Roman" panose="02020603050405020304" pitchFamily="18" charset="0"/>
                    </a:rPr>
                    <a:t>The y-intercep</a:t>
                  </a:r>
                  <a:r>
                    <a:rPr lang="en-GB" sz="1400" dirty="0">
                      <a:solidFill>
                        <a:srgbClr val="000000"/>
                      </a:solidFill>
                      <a:latin typeface="LiteraturnayaC" panose="02000503080000020004" pitchFamily="2" charset="-52"/>
                      <a:ea typeface="Calibri" panose="020F0502020204030204" pitchFamily="34" charset="0"/>
                      <a:cs typeface="Times New Roman" panose="02020603050405020304" pitchFamily="18" charset="0"/>
                    </a:rPr>
                    <a:t>t of the graph</a:t>
                  </a:r>
                </a:p>
                <a:p>
                  <a:pPr>
                    <a:lnSpc>
                      <a:spcPct val="114000"/>
                    </a:lnSpc>
                  </a:pPr>
                  <a14:m>
                    <m:oMathPara xmlns:m="http://schemas.openxmlformats.org/officeDocument/2006/math">
                      <m:oMathParaPr>
                        <m:jc m:val="left"/>
                      </m:oMathParaPr>
                      <m:oMath xmlns:m="http://schemas.openxmlformats.org/officeDocument/2006/math">
                        <m:r>
                          <a:rPr lang="en-GB" sz="1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r>
                          <a:rPr lang="en-GB" sz="1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GB" sz="1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+7</m:t>
                        </m:r>
                        <m:r>
                          <a:rPr lang="en-GB" sz="1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GB" sz="1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−11</m:t>
                        </m:r>
                        <m:r>
                          <a:rPr lang="en-GB" sz="1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oMath>
                    </m:oMathPara>
                  </a14:m>
                  <a:endParaRPr lang="en-GB" sz="1400" dirty="0">
                    <a:solidFill>
                      <a:schemeClr val="tx1"/>
                    </a:solidFill>
                    <a:effectLst/>
                    <a:ea typeface="Calibri" panose="020F0502020204030204" pitchFamily="34" charset="0"/>
                    <a:cs typeface="Times New Roman" panose="02020603050405020304" pitchFamily="18" charset="0"/>
                  </a:endParaRPr>
                </a:p>
                <a:p>
                  <a:pPr>
                    <a:lnSpc>
                      <a:spcPct val="114000"/>
                    </a:lnSpc>
                  </a:pPr>
                  <a:r>
                    <a:rPr lang="en-GB" sz="1400" dirty="0">
                      <a:solidFill>
                        <a:srgbClr val="000000"/>
                      </a:solidFill>
                      <a:latin typeface="LiteraturnayaC" panose="02000503080000020004" pitchFamily="2" charset="-52"/>
                      <a:cs typeface="Times New Roman" panose="02020603050405020304" pitchFamily="18" charset="0"/>
                    </a:rPr>
                    <a:t>On a street named after someone who makes bread.</a:t>
                  </a:r>
                </a:p>
              </p:txBody>
            </p:sp>
          </mc:Choice>
          <mc:Fallback>
            <p:sp>
              <p:nvSpPr>
                <p:cNvPr id="7" name="Speech Bubble: Rectangle with Corners Rounded 6">
                  <a:extLst>
                    <a:ext uri="{FF2B5EF4-FFF2-40B4-BE49-F238E27FC236}">
                      <a16:creationId xmlns:a16="http://schemas.microsoft.com/office/drawing/2014/main" id="{03E8286E-0233-4D12-A340-15089A4E09A9}"/>
                    </a:ext>
                  </a:extLst>
                </p:cNvPr>
                <p:cNvSpPr>
                  <a:spLocks noRot="1" noChangeAspect="1" noMove="1" noResize="1" noEditPoints="1" noAdjustHandles="1" noChangeArrowheads="1" noChangeShapeType="1" noTextEdit="1"/>
                </p:cNvSpPr>
                <p:nvPr/>
              </p:nvSpPr>
              <p:spPr>
                <a:xfrm>
                  <a:off x="5326660" y="3212976"/>
                  <a:ext cx="3277788" cy="2245731"/>
                </a:xfrm>
                <a:prstGeom prst="wedgeRoundRectCallout">
                  <a:avLst>
                    <a:gd name="adj1" fmla="val -41698"/>
                    <a:gd name="adj2" fmla="val 73368"/>
                    <a:gd name="adj3" fmla="val 16667"/>
                  </a:avLst>
                </a:prstGeom>
                <a:blipFill>
                  <a:blip r:embed="rId4"/>
                  <a:stretch>
                    <a:fillRect/>
                  </a:stretch>
                </a:blipFill>
                <a:ln>
                  <a:solidFill>
                    <a:schemeClr val="tx1"/>
                  </a:solidFill>
                </a:ln>
              </p:spPr>
              <p:txBody>
                <a:bodyPr/>
                <a:lstStyle/>
                <a:p>
                  <a:r>
                    <a:rPr lang="en-GB">
                      <a:noFill/>
                    </a:rPr>
                    <a:t> </a:t>
                  </a:r>
                </a:p>
              </p:txBody>
            </p:sp>
          </mc:Fallback>
        </mc:AlternateContent>
      </p:grpSp>
      <p:pic>
        <p:nvPicPr>
          <p:cNvPr id="9" name="Picture 8">
            <a:extLst>
              <a:ext uri="{FF2B5EF4-FFF2-40B4-BE49-F238E27FC236}">
                <a16:creationId xmlns:a16="http://schemas.microsoft.com/office/drawing/2014/main" id="{3ED71A8A-67B0-4B14-BE7E-FFFADB3FD520}"/>
              </a:ext>
            </a:extLst>
          </p:cNvPr>
          <p:cNvPicPr>
            <a:picLocks noChangeAspect="1"/>
          </p:cNvPicPr>
          <p:nvPr/>
        </p:nvPicPr>
        <p:blipFill>
          <a:blip r:embed="rId5"/>
          <a:stretch>
            <a:fillRect/>
          </a:stretch>
        </p:blipFill>
        <p:spPr>
          <a:xfrm>
            <a:off x="166541" y="138286"/>
            <a:ext cx="4405459" cy="3742272"/>
          </a:xfrm>
          <a:prstGeom prst="rect">
            <a:avLst/>
          </a:prstGeom>
        </p:spPr>
      </p:pic>
      <p:pic>
        <p:nvPicPr>
          <p:cNvPr id="2050" name="Picture 2">
            <a:extLst>
              <a:ext uri="{FF2B5EF4-FFF2-40B4-BE49-F238E27FC236}">
                <a16:creationId xmlns:a16="http://schemas.microsoft.com/office/drawing/2014/main" id="{05148A50-E6E8-4A39-AE6D-5A0AAC291E3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224" y="210280"/>
            <a:ext cx="1886367" cy="23780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A Study in Scarlet (1914)">
            <a:extLst>
              <a:ext uri="{FF2B5EF4-FFF2-40B4-BE49-F238E27FC236}">
                <a16:creationId xmlns:a16="http://schemas.microsoft.com/office/drawing/2014/main" id="{F45481F9-C1FE-400F-A1C1-BC3544A2730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5296" y="4537243"/>
            <a:ext cx="3240360" cy="2073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548088"/>
      </p:ext>
    </p:extLst>
  </p:cSld>
  <p:clrMapOvr>
    <a:masterClrMapping/>
  </p:clrMapOvr>
</p:sld>
</file>

<file path=ppt/theme/theme1.xml><?xml version="1.0" encoding="utf-8"?>
<a:theme xmlns:a="http://schemas.openxmlformats.org/drawingml/2006/main" name="Count on Us Challenge Secondary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6">
      <a:majorFont>
        <a:latin typeface="Open Sans"/>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unt on Us Challenge Secondary Template" id="{5AC8FE0E-5531-4BBE-A80C-CAD75E17432F}" vid="{25B531D6-6FC8-4042-AA36-156BE7757C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Count on Us Challenge Secondary Template</Template>
  <TotalTime>20997</TotalTime>
  <Words>690</Words>
  <Application>Microsoft Office PowerPoint</Application>
  <PresentationFormat>On-screen Show (4:3)</PresentationFormat>
  <Paragraphs>74</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Cambria Math</vt:lpstr>
      <vt:lpstr>Gill Sans</vt:lpstr>
      <vt:lpstr>Gill Sans MT</vt:lpstr>
      <vt:lpstr>LiteraturnayaC</vt:lpstr>
      <vt:lpstr>Open Sans</vt:lpstr>
      <vt:lpstr>Count on Us Challenge Secondary Template</vt:lpstr>
      <vt:lpstr>PowerPoint Presentation</vt:lpstr>
      <vt:lpstr>COU SECONDARY SCHOOL TOURNAMENT</vt:lpstr>
      <vt:lpstr>ROUND 1a: THE GAME OF HEDGEHOG</vt:lpstr>
      <vt:lpstr>ROUND 1b: DATA-CHART-STATISTICS</vt:lpstr>
      <vt:lpstr>ROUND 2: GRIDLINES GEOMETRY</vt:lpstr>
      <vt:lpstr>ROUND 2: THE 24®GAME</vt:lpstr>
      <vt:lpstr>ROUND 3: ALGEBRA</vt:lpstr>
      <vt:lpstr>PowerPoint Presentation</vt:lpstr>
      <vt:lpstr>PowerPoint Presentation</vt:lpstr>
      <vt:lpstr>PowerPoint Presentation</vt:lpstr>
      <vt:lpstr>PowerPoint Presentation</vt:lpstr>
      <vt:lpstr>PowerPoint Presentation</vt:lpstr>
    </vt:vector>
  </TitlesOfParts>
  <Company>King's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 on Us Challenge 2015  Secondary School</dc:title>
  <dc:creator>Chris Olley</dc:creator>
  <cp:lastModifiedBy>Chris Olley</cp:lastModifiedBy>
  <cp:revision>417</cp:revision>
  <cp:lastPrinted>2021-06-29T08:13:58Z</cp:lastPrinted>
  <dcterms:created xsi:type="dcterms:W3CDTF">2015-03-25T15:07:34Z</dcterms:created>
  <dcterms:modified xsi:type="dcterms:W3CDTF">2022-03-22T14:19:41Z</dcterms:modified>
</cp:coreProperties>
</file>